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 id="2147483768" r:id="rId2"/>
  </p:sldMasterIdLst>
  <p:notesMasterIdLst>
    <p:notesMasterId r:id="rId26"/>
  </p:notesMasterIdLst>
  <p:handoutMasterIdLst>
    <p:handoutMasterId r:id="rId27"/>
  </p:handoutMasterIdLst>
  <p:sldIdLst>
    <p:sldId id="256" r:id="rId3"/>
    <p:sldId id="285" r:id="rId4"/>
    <p:sldId id="303" r:id="rId5"/>
    <p:sldId id="304" r:id="rId6"/>
    <p:sldId id="305" r:id="rId7"/>
    <p:sldId id="259" r:id="rId8"/>
    <p:sldId id="307" r:id="rId9"/>
    <p:sldId id="306" r:id="rId10"/>
    <p:sldId id="308" r:id="rId11"/>
    <p:sldId id="309" r:id="rId12"/>
    <p:sldId id="310" r:id="rId13"/>
    <p:sldId id="311" r:id="rId14"/>
    <p:sldId id="312" r:id="rId15"/>
    <p:sldId id="313" r:id="rId16"/>
    <p:sldId id="314" r:id="rId17"/>
    <p:sldId id="315" r:id="rId18"/>
    <p:sldId id="316" r:id="rId19"/>
    <p:sldId id="317" r:id="rId20"/>
    <p:sldId id="268" r:id="rId21"/>
    <p:sldId id="302" r:id="rId22"/>
    <p:sldId id="289" r:id="rId23"/>
    <p:sldId id="260" r:id="rId24"/>
    <p:sldId id="301" r:id="rId25"/>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31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388" autoAdjust="0"/>
  </p:normalViewPr>
  <p:slideViewPr>
    <p:cSldViewPr>
      <p:cViewPr varScale="1">
        <p:scale>
          <a:sx n="85" d="100"/>
          <a:sy n="85" d="100"/>
        </p:scale>
        <p:origin x="-71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158A75FD-D098-4216-8957-A423E5999C7E}" type="datetimeFigureOut">
              <a:rPr lang="en-GB"/>
              <a:pPr>
                <a:defRPr/>
              </a:pPr>
              <a:t>10/10/2013</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5E4BC99-110A-4B12-A440-6F7A5A7820AA}" type="slidenum">
              <a:rPr lang="en-GB"/>
              <a:pPr>
                <a:defRPr/>
              </a:pPr>
              <a:t>‹#›</a:t>
            </a:fld>
            <a:endParaRPr lang="en-GB"/>
          </a:p>
        </p:txBody>
      </p:sp>
    </p:spTree>
    <p:extLst>
      <p:ext uri="{BB962C8B-B14F-4D97-AF65-F5344CB8AC3E}">
        <p14:creationId xmlns:p14="http://schemas.microsoft.com/office/powerpoint/2010/main" val="455023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65FAA51-5CD0-4364-833C-45C0D4E3D418}" type="datetimeFigureOut">
              <a:rPr lang="en-GB"/>
              <a:pPr>
                <a:defRPr/>
              </a:pPr>
              <a:t>10/10/2013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BD052471-FA7C-4EA4-B887-8EA951A77CC1}" type="slidenum">
              <a:rPr lang="en-GB"/>
              <a:pPr>
                <a:defRPr/>
              </a:pPr>
              <a:t>‹#›</a:t>
            </a:fld>
            <a:endParaRPr lang="en-GB"/>
          </a:p>
        </p:txBody>
      </p:sp>
    </p:spTree>
    <p:extLst>
      <p:ext uri="{BB962C8B-B14F-4D97-AF65-F5344CB8AC3E}">
        <p14:creationId xmlns:p14="http://schemas.microsoft.com/office/powerpoint/2010/main" val="210999049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Point to last bit of workbook</a:t>
            </a:r>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EBFCA8-E252-4B42-963B-82A684DF88E0}" type="slidenum">
              <a:rPr lang="en-GB"/>
              <a:pPr fontAlgn="base">
                <a:spcBef>
                  <a:spcPct val="0"/>
                </a:spcBef>
                <a:spcAft>
                  <a:spcPct val="0"/>
                </a:spcAft>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Collect common priorities for future meetings</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0959BA-6DE3-4F65-967A-D2DAF607A02D}" type="slidenum">
              <a:rPr lang="en-GB"/>
              <a:pPr fontAlgn="base">
                <a:spcBef>
                  <a:spcPct val="0"/>
                </a:spcBef>
                <a:spcAft>
                  <a:spcPct val="0"/>
                </a:spcAft>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A0C5490-B526-45A8-B9C1-00BA46ED6462}" type="slidenum">
              <a:rPr lang="en-GB"/>
              <a:pPr fontAlgn="base">
                <a:spcBef>
                  <a:spcPct val="0"/>
                </a:spcBef>
                <a:spcAft>
                  <a:spcPct val="0"/>
                </a:spcAft>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Positives</a:t>
            </a:r>
          </a:p>
          <a:p>
            <a:pPr>
              <a:spcBef>
                <a:spcPct val="0"/>
              </a:spcBef>
            </a:pPr>
            <a:r>
              <a:rPr lang="en-GB" smtClean="0"/>
              <a:t>Assessment directly linked to teaching</a:t>
            </a:r>
          </a:p>
          <a:p>
            <a:pPr>
              <a:spcBef>
                <a:spcPct val="0"/>
              </a:spcBef>
            </a:pPr>
            <a:r>
              <a:rPr lang="en-GB" smtClean="0"/>
              <a:t>Teacher assessment not test</a:t>
            </a:r>
          </a:p>
          <a:p>
            <a:pPr>
              <a:spcBef>
                <a:spcPct val="0"/>
              </a:spcBef>
            </a:pPr>
            <a:r>
              <a:rPr lang="en-GB" smtClean="0"/>
              <a:t>A familiar approach to many (like APP)</a:t>
            </a:r>
          </a:p>
          <a:p>
            <a:pPr>
              <a:spcBef>
                <a:spcPct val="0"/>
              </a:spcBef>
            </a:pPr>
            <a:r>
              <a:rPr lang="en-GB" smtClean="0"/>
              <a:t>Either for everychild or benchmark children</a:t>
            </a:r>
          </a:p>
          <a:p>
            <a:pPr>
              <a:spcBef>
                <a:spcPct val="0"/>
              </a:spcBef>
            </a:pPr>
            <a:endParaRPr lang="en-GB" smtClean="0"/>
          </a:p>
          <a:p>
            <a:pPr>
              <a:spcBef>
                <a:spcPct val="0"/>
              </a:spcBef>
            </a:pPr>
            <a:r>
              <a:rPr lang="en-GB" smtClean="0"/>
              <a:t>Only 500 responses to assessment consultation</a:t>
            </a:r>
          </a:p>
          <a:p>
            <a:pPr>
              <a:spcBef>
                <a:spcPct val="0"/>
              </a:spcBef>
            </a:pPr>
            <a:endParaRPr lang="en-GB"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4F33D1-56F5-4E2F-A69F-D863D24E2645}" type="slidenum">
              <a:rPr lang="en-GB"/>
              <a:pPr fontAlgn="base">
                <a:spcBef>
                  <a:spcPct val="0"/>
                </a:spcBef>
                <a:spcAft>
                  <a:spcPct val="0"/>
                </a:spcAft>
              </a:pPr>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53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3E7124C-E3E8-40B3-AF4F-23E965AB8892}" type="slidenum">
              <a:rPr lang="en-GB"/>
              <a:pPr fontAlgn="base">
                <a:spcBef>
                  <a:spcPct val="0"/>
                </a:spcBef>
                <a:spcAft>
                  <a:spcPct val="0"/>
                </a:spcAft>
              </a:pPr>
              <a:t>21</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‘we are proposing to disapply some aspects of the current National Curriculum from September 2013. This will give schools greater freedom to adapt their own curricula before first teaching of the new National Curriculum from September 2014.’ 	</a:t>
            </a:r>
          </a:p>
          <a:p>
            <a:pPr>
              <a:spcBef>
                <a:spcPct val="0"/>
              </a:spcBef>
            </a:pPr>
            <a:endParaRPr lang="en-GB" smtClean="0"/>
          </a:p>
        </p:txBody>
      </p:sp>
      <p:sp>
        <p:nvSpPr>
          <p:cNvPr id="55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15B296-46DA-4CBE-8B81-68D86887A721}" type="slidenum">
              <a:rPr lang="en-GB"/>
              <a:pPr fontAlgn="base">
                <a:spcBef>
                  <a:spcPct val="0"/>
                </a:spcBef>
                <a:spcAft>
                  <a:spcPct val="0"/>
                </a:spcAft>
              </a:pPr>
              <a:t>22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7"/>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2D00E03B-656C-4A1C-8299-54E043517B23}" type="datetime1">
              <a:rPr lang="en-GB"/>
              <a:pPr>
                <a:defRPr/>
              </a:pPr>
              <a:t>10/10/2013</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a:t>Wandsworth Children's Services</a:t>
            </a:r>
          </a:p>
        </p:txBody>
      </p:sp>
      <p:sp>
        <p:nvSpPr>
          <p:cNvPr id="7" name="Slide Number Placeholder 5"/>
          <p:cNvSpPr>
            <a:spLocks noGrp="1"/>
          </p:cNvSpPr>
          <p:nvPr>
            <p:ph type="sldNum" sz="quarter" idx="12"/>
          </p:nvPr>
        </p:nvSpPr>
        <p:spPr/>
        <p:txBody>
          <a:bodyPr/>
          <a:lstStyle>
            <a:lvl1pPr>
              <a:defRPr/>
            </a:lvl1pPr>
          </a:lstStyle>
          <a:p>
            <a:pPr>
              <a:defRPr/>
            </a:pPr>
            <a:fld id="{7AC9D8E8-8379-40BF-96E5-DF260607402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FFDB39-11DA-4799-89AA-2AA6D80EF093}" type="datetime1">
              <a:rPr lang="en-GB"/>
              <a:pPr>
                <a:defRPr/>
              </a:pPr>
              <a:t>10/10/2013</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a:t>Wandsworth Children's Services</a:t>
            </a:r>
          </a:p>
        </p:txBody>
      </p:sp>
      <p:sp>
        <p:nvSpPr>
          <p:cNvPr id="6" name="Slide Number Placeholder 5"/>
          <p:cNvSpPr>
            <a:spLocks noGrp="1"/>
          </p:cNvSpPr>
          <p:nvPr>
            <p:ph type="sldNum" sz="quarter" idx="12"/>
          </p:nvPr>
        </p:nvSpPr>
        <p:spPr/>
        <p:txBody>
          <a:bodyPr/>
          <a:lstStyle>
            <a:lvl1pPr>
              <a:defRPr/>
            </a:lvl1pPr>
          </a:lstStyle>
          <a:p>
            <a:pPr>
              <a:defRPr/>
            </a:pPr>
            <a:fld id="{FE55F064-2B9C-4BB5-8A97-555D134A7D95}"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A33692E7-75A4-4663-90BC-931F27E99349}" type="datetime1">
              <a:rPr lang="en-GB"/>
              <a:pPr>
                <a:defRPr/>
              </a:pPr>
              <a:t>10/10/2013</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a:t>Wandsworth Children's Services</a:t>
            </a:r>
          </a:p>
        </p:txBody>
      </p:sp>
      <p:sp>
        <p:nvSpPr>
          <p:cNvPr id="6" name="Slide Number Placeholder 5"/>
          <p:cNvSpPr>
            <a:spLocks noGrp="1"/>
          </p:cNvSpPr>
          <p:nvPr>
            <p:ph type="sldNum" sz="quarter" idx="12"/>
          </p:nvPr>
        </p:nvSpPr>
        <p:spPr/>
        <p:txBody>
          <a:bodyPr/>
          <a:lstStyle>
            <a:lvl1pPr>
              <a:defRPr/>
            </a:lvl1pPr>
          </a:lstStyle>
          <a:p>
            <a:pPr>
              <a:defRPr/>
            </a:pPr>
            <a:fld id="{C627AA9B-A71E-4E3B-B03A-DB427DB004DA}"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18434" name="Rectangle 2"/>
          <p:cNvSpPr>
            <a:spLocks noGrp="1" noRot="1" noChangeArrowheads="1"/>
          </p:cNvSpPr>
          <p:nvPr>
            <p:ph type="ctrTitle"/>
          </p:nvPr>
        </p:nvSpPr>
        <p:spPr>
          <a:xfrm>
            <a:off x="685800" y="1981200"/>
            <a:ext cx="7772400" cy="1600200"/>
          </a:xfrm>
        </p:spPr>
        <p:txBody>
          <a:bodyPr/>
          <a:lstStyle>
            <a:lvl1pPr>
              <a:defRPr/>
            </a:lvl1pPr>
          </a:lstStyle>
          <a:p>
            <a:pPr lvl="0"/>
            <a:r>
              <a:rPr lang="en-GB" noProof="0" smtClean="0"/>
              <a:t>Click to edit Master title style</a:t>
            </a:r>
          </a:p>
        </p:txBody>
      </p:sp>
      <p:sp>
        <p:nvSpPr>
          <p:cNvPr id="18435"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GB" noProof="0" smtClean="0"/>
              <a:t>Click to edit Master subtitle style</a:t>
            </a:r>
          </a:p>
        </p:txBody>
      </p:sp>
      <p:sp>
        <p:nvSpPr>
          <p:cNvPr id="4" name="Rectangle 4"/>
          <p:cNvSpPr>
            <a:spLocks noGrp="1" noChangeArrowheads="1"/>
          </p:cNvSpPr>
          <p:nvPr>
            <p:ph type="dt" sz="quarter" idx="10"/>
          </p:nvPr>
        </p:nvSpPr>
        <p:spPr/>
        <p:txBody>
          <a:bodyPr/>
          <a:lstStyle>
            <a:lvl1pPr fontAlgn="auto">
              <a:spcBef>
                <a:spcPts val="0"/>
              </a:spcBef>
              <a:spcAft>
                <a:spcPts val="0"/>
              </a:spcAft>
              <a:defRPr/>
            </a:lvl1pPr>
          </a:lstStyle>
          <a:p>
            <a:pPr>
              <a:defRPr/>
            </a:pPr>
            <a:endParaRPr lang="en-GB"/>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GB"/>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EEF1198-6CE8-4254-86DB-2B1C98FE236B}"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4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843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5" name="Footer Placeholder 4"/>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6"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EA50C81B-5A57-4D7F-97E3-60DC4DE5A837}"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5" name="Footer Placeholder 4"/>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6"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981A0AB5-068E-45EB-A69C-B3A19E5E591A}"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showMasterPhAnim="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1625"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6" name="Footer Placeholder 5"/>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7" name="Slide Number Placeholder 6"/>
          <p:cNvSpPr>
            <a:spLocks noGrp="1"/>
          </p:cNvSpPr>
          <p:nvPr>
            <p:ph type="sldNum" sz="quarter" idx="12"/>
          </p:nvPr>
        </p:nvSpPr>
        <p:spPr/>
        <p:txBody>
          <a:bodyPr/>
          <a:lstStyle>
            <a:lvl1pPr fontAlgn="auto">
              <a:spcBef>
                <a:spcPts val="0"/>
              </a:spcBef>
              <a:spcAft>
                <a:spcPts val="0"/>
              </a:spcAft>
              <a:defRPr/>
            </a:lvl1pPr>
          </a:lstStyle>
          <a:p>
            <a:pPr>
              <a:defRPr/>
            </a:pPr>
            <a:fld id="{44C1EBEB-7C80-423B-99A9-924952D03C6D}"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4">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4">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4">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P spid="4" grpId="0" build="p" autoUpdateAnimBg="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8" name="Footer Placeholder 7"/>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9" name="Slide Number Placeholder 8"/>
          <p:cNvSpPr>
            <a:spLocks noGrp="1"/>
          </p:cNvSpPr>
          <p:nvPr>
            <p:ph type="sldNum" sz="quarter" idx="12"/>
          </p:nvPr>
        </p:nvSpPr>
        <p:spPr/>
        <p:txBody>
          <a:bodyPr/>
          <a:lstStyle>
            <a:lvl1pPr fontAlgn="auto">
              <a:spcBef>
                <a:spcPts val="0"/>
              </a:spcBef>
              <a:spcAft>
                <a:spcPts val="0"/>
              </a:spcAft>
              <a:defRPr/>
            </a:lvl1pPr>
          </a:lstStyle>
          <a:p>
            <a:pPr>
              <a:defRPr/>
            </a:pPr>
            <a:fld id="{8C3C61E6-73D8-45F7-A936-E616ED78FFCF}"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6">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6">
                                            <p:txEl>
                                              <p:pRg st="1" end="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6">
                                            <p:txEl>
                                              <p:pRg st="2" end="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6">
                                            <p:txEl>
                                              <p:pRg st="3" end="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P spid="4" grpId="0" build="p" autoUpdateAnimBg="0"/>
      <p:bldP spid="5" grpId="0" build="p" autoUpdateAnimBg="0"/>
      <p:bldP spid="6" grpId="0" build="p" autoUpdateAnimBg="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4" name="Footer Placeholder 3"/>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5" name="Slide Number Placeholder 4"/>
          <p:cNvSpPr>
            <a:spLocks noGrp="1"/>
          </p:cNvSpPr>
          <p:nvPr>
            <p:ph type="sldNum" sz="quarter" idx="12"/>
          </p:nvPr>
        </p:nvSpPr>
        <p:spPr/>
        <p:txBody>
          <a:bodyPr/>
          <a:lstStyle>
            <a:lvl1pPr fontAlgn="auto">
              <a:spcBef>
                <a:spcPts val="0"/>
              </a:spcBef>
              <a:spcAft>
                <a:spcPts val="0"/>
              </a:spcAft>
              <a:defRPr/>
            </a:lvl1pPr>
          </a:lstStyle>
          <a:p>
            <a:pPr>
              <a:defRPr/>
            </a:pPr>
            <a:fld id="{E8B53C06-E972-42DB-AB55-40134854936A}"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3" name="Footer Placeholder 2"/>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4" name="Slide Number Placeholder 3"/>
          <p:cNvSpPr>
            <a:spLocks noGrp="1"/>
          </p:cNvSpPr>
          <p:nvPr>
            <p:ph type="sldNum" sz="quarter" idx="12"/>
          </p:nvPr>
        </p:nvSpPr>
        <p:spPr/>
        <p:txBody>
          <a:bodyPr/>
          <a:lstStyle>
            <a:lvl1pPr fontAlgn="auto">
              <a:spcBef>
                <a:spcPts val="0"/>
              </a:spcBef>
              <a:spcAft>
                <a:spcPts val="0"/>
              </a:spcAft>
              <a:defRPr/>
            </a:lvl1pPr>
          </a:lstStyle>
          <a:p>
            <a:pPr>
              <a:defRPr/>
            </a:pPr>
            <a:fld id="{FF7587F0-CA74-4ED5-9839-29F6F331AB32}" type="slidenum">
              <a:rPr lang="en-GB"/>
              <a:pPr>
                <a:defRPr/>
              </a:pPr>
              <a:t>‹#›</a:t>
            </a:fld>
            <a:endParaRPr lang="en-GB"/>
          </a:p>
        </p:txBody>
      </p:sp>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6" name="Footer Placeholder 5"/>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7" name="Slide Number Placeholder 6"/>
          <p:cNvSpPr>
            <a:spLocks noGrp="1"/>
          </p:cNvSpPr>
          <p:nvPr>
            <p:ph type="sldNum" sz="quarter" idx="12"/>
          </p:nvPr>
        </p:nvSpPr>
        <p:spPr/>
        <p:txBody>
          <a:bodyPr/>
          <a:lstStyle>
            <a:lvl1pPr fontAlgn="auto">
              <a:spcBef>
                <a:spcPts val="0"/>
              </a:spcBef>
              <a:spcAft>
                <a:spcPts val="0"/>
              </a:spcAft>
              <a:defRPr/>
            </a:lvl1pPr>
          </a:lstStyle>
          <a:p>
            <a:pPr>
              <a:defRPr/>
            </a:pPr>
            <a:fld id="{6A598182-4136-4528-80FC-31D4C70CB06D}"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P spid="4" grpId="0" build="p" autoUpdateAnimBg="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415F6BF-E702-48A9-B91B-8DDD04354284}" type="datetime1">
              <a:rPr lang="en-GB"/>
              <a:pPr>
                <a:defRPr/>
              </a:pPr>
              <a:t>10/10/2013</a:t>
            </a:fld>
            <a:endParaRPr lang="en-GB"/>
          </a:p>
        </p:txBody>
      </p:sp>
      <p:sp>
        <p:nvSpPr>
          <p:cNvPr id="5" name="Footer Placeholder 4"/>
          <p:cNvSpPr>
            <a:spLocks noGrp="1"/>
          </p:cNvSpPr>
          <p:nvPr>
            <p:ph type="ftr" sz="quarter" idx="11"/>
          </p:nvPr>
        </p:nvSpPr>
        <p:spPr/>
        <p:txBody>
          <a:bodyPr/>
          <a:lstStyle>
            <a:lvl1pPr>
              <a:defRPr/>
            </a:lvl1pPr>
          </a:lstStyle>
          <a:p>
            <a:pPr>
              <a:defRPr/>
            </a:pPr>
            <a:r>
              <a:rPr lang="en-GB"/>
              <a:t>Wandsworth Children's Services</a:t>
            </a:r>
          </a:p>
        </p:txBody>
      </p:sp>
      <p:sp>
        <p:nvSpPr>
          <p:cNvPr id="6" name="Slide Number Placeholder 5"/>
          <p:cNvSpPr>
            <a:spLocks noGrp="1"/>
          </p:cNvSpPr>
          <p:nvPr>
            <p:ph type="sldNum" sz="quarter" idx="12"/>
          </p:nvPr>
        </p:nvSpPr>
        <p:spPr/>
        <p:txBody>
          <a:bodyPr/>
          <a:lstStyle>
            <a:lvl1pPr>
              <a:defRPr/>
            </a:lvl1pPr>
          </a:lstStyle>
          <a:p>
            <a:pPr>
              <a:defRPr/>
            </a:pPr>
            <a:fld id="{87B0619A-DD6B-48F3-8E8C-5A412ABDEB69}"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showMasterPhAnim="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6" name="Footer Placeholder 5"/>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7" name="Slide Number Placeholder 6"/>
          <p:cNvSpPr>
            <a:spLocks noGrp="1"/>
          </p:cNvSpPr>
          <p:nvPr>
            <p:ph type="sldNum" sz="quarter" idx="12"/>
          </p:nvPr>
        </p:nvSpPr>
        <p:spPr/>
        <p:txBody>
          <a:bodyPr/>
          <a:lstStyle>
            <a:lvl1pPr fontAlgn="auto">
              <a:spcBef>
                <a:spcPts val="0"/>
              </a:spcBef>
              <a:spcAft>
                <a:spcPts val="0"/>
              </a:spcAft>
              <a:defRPr/>
            </a:lvl1pPr>
          </a:lstStyle>
          <a:p>
            <a:pPr>
              <a:defRPr/>
            </a:pPr>
            <a:fld id="{C3E3D01E-3D7E-42CE-BA33-8792318349B9}"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P spid="4" grpId="0" build="p" autoUpdateAnimBg="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5" name="Footer Placeholder 4"/>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6"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0C6A6DBA-BBEE-4E3B-BEEF-F0870611BC37}"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showMasterPhAnim="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7188" y="228600"/>
            <a:ext cx="2135187" cy="58705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1625" y="228600"/>
            <a:ext cx="6253163" cy="5870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fontAlgn="auto">
              <a:spcBef>
                <a:spcPts val="0"/>
              </a:spcBef>
              <a:spcAft>
                <a:spcPts val="0"/>
              </a:spcAft>
              <a:defRPr/>
            </a:lvl1pPr>
          </a:lstStyle>
          <a:p>
            <a:pPr>
              <a:defRPr/>
            </a:pPr>
            <a:endParaRPr lang="en-GB"/>
          </a:p>
        </p:txBody>
      </p:sp>
      <p:sp>
        <p:nvSpPr>
          <p:cNvPr id="5" name="Footer Placeholder 4"/>
          <p:cNvSpPr>
            <a:spLocks noGrp="1"/>
          </p:cNvSpPr>
          <p:nvPr>
            <p:ph type="ftr" sz="quarter" idx="11"/>
          </p:nvPr>
        </p:nvSpPr>
        <p:spPr/>
        <p:txBody>
          <a:bodyPr/>
          <a:lstStyle>
            <a:lvl1pPr fontAlgn="auto">
              <a:spcBef>
                <a:spcPts val="0"/>
              </a:spcBef>
              <a:spcAft>
                <a:spcPts val="0"/>
              </a:spcAft>
              <a:defRPr/>
            </a:lvl1pPr>
          </a:lstStyle>
          <a:p>
            <a:pPr>
              <a:defRPr/>
            </a:pPr>
            <a:endParaRPr lang="en-GB"/>
          </a:p>
        </p:txBody>
      </p:sp>
      <p:sp>
        <p:nvSpPr>
          <p:cNvPr id="6"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DFF9AEBF-638E-4A16-81FC-F20E138C73B9}" type="slidenum">
              <a:rPr lang="en-GB"/>
              <a:pPr>
                <a:defRPr/>
              </a:pPr>
              <a:t>‹#›</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6"/>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63EAC64-99F0-4EE2-9CE1-60D1B1F0430B}" type="datetime1">
              <a:rPr lang="en-GB"/>
              <a:pPr>
                <a:defRPr/>
              </a:pPr>
              <a:t>10/10/2013</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a:t>Wandsworth Children's Services</a:t>
            </a:r>
          </a:p>
        </p:txBody>
      </p:sp>
      <p:sp>
        <p:nvSpPr>
          <p:cNvPr id="7" name="Slide Number Placeholder 5"/>
          <p:cNvSpPr>
            <a:spLocks noGrp="1"/>
          </p:cNvSpPr>
          <p:nvPr>
            <p:ph type="sldNum" sz="quarter" idx="12"/>
          </p:nvPr>
        </p:nvSpPr>
        <p:spPr/>
        <p:txBody>
          <a:bodyPr/>
          <a:lstStyle>
            <a:lvl1pPr>
              <a:defRPr/>
            </a:lvl1pPr>
          </a:lstStyle>
          <a:p>
            <a:pPr>
              <a:defRPr/>
            </a:pPr>
            <a:fld id="{7ED48EA0-14C6-4ED0-A442-D1BFA70C9EF6}"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49F75DE7-A487-4652-8DE8-1B89EC1EEE30}" type="datetime1">
              <a:rPr lang="en-GB"/>
              <a:pPr>
                <a:defRPr/>
              </a:pPr>
              <a:t>10/10/2013</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a:t>Wandsworth Children's Services</a:t>
            </a:r>
          </a:p>
        </p:txBody>
      </p:sp>
      <p:sp>
        <p:nvSpPr>
          <p:cNvPr id="7" name="Slide Number Placeholder 5"/>
          <p:cNvSpPr>
            <a:spLocks noGrp="1"/>
          </p:cNvSpPr>
          <p:nvPr>
            <p:ph type="sldNum" sz="quarter" idx="12"/>
          </p:nvPr>
        </p:nvSpPr>
        <p:spPr/>
        <p:txBody>
          <a:bodyPr/>
          <a:lstStyle>
            <a:lvl1pPr>
              <a:defRPr/>
            </a:lvl1pPr>
          </a:lstStyle>
          <a:p>
            <a:pPr>
              <a:defRPr/>
            </a:pPr>
            <a:fld id="{B6D722D4-716A-491D-9D52-50A21B91113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0"/>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pPr>
              <a:defRPr/>
            </a:pPr>
            <a:fld id="{BBFC8AF1-BB77-4528-AA2C-8EB5128C89DA}" type="datetime1">
              <a:rPr lang="en-GB"/>
              <a:pPr>
                <a:defRPr/>
              </a:pPr>
              <a:t>10/10/2013</a:t>
            </a:fld>
            <a:endParaRPr lang="en-GB"/>
          </a:p>
        </p:txBody>
      </p:sp>
      <p:sp>
        <p:nvSpPr>
          <p:cNvPr id="9" name="Footer Placeholder 7"/>
          <p:cNvSpPr>
            <a:spLocks noGrp="1"/>
          </p:cNvSpPr>
          <p:nvPr>
            <p:ph type="ftr" sz="quarter" idx="11"/>
          </p:nvPr>
        </p:nvSpPr>
        <p:spPr/>
        <p:txBody>
          <a:bodyPr/>
          <a:lstStyle>
            <a:lvl1pPr>
              <a:defRPr/>
            </a:lvl1pPr>
          </a:lstStyle>
          <a:p>
            <a:pPr>
              <a:defRPr/>
            </a:pPr>
            <a:r>
              <a:rPr lang="en-GB"/>
              <a:t>Wandsworth Children's Services</a:t>
            </a:r>
          </a:p>
        </p:txBody>
      </p:sp>
      <p:sp>
        <p:nvSpPr>
          <p:cNvPr id="10" name="Slide Number Placeholder 8"/>
          <p:cNvSpPr>
            <a:spLocks noGrp="1"/>
          </p:cNvSpPr>
          <p:nvPr>
            <p:ph type="sldNum" sz="quarter" idx="12"/>
          </p:nvPr>
        </p:nvSpPr>
        <p:spPr/>
        <p:txBody>
          <a:bodyPr/>
          <a:lstStyle>
            <a:lvl1pPr>
              <a:defRPr/>
            </a:lvl1pPr>
          </a:lstStyle>
          <a:p>
            <a:pPr>
              <a:defRPr/>
            </a:pPr>
            <a:fld id="{F033E6DD-75FB-459E-8F38-0FD95F323714}"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771BE0F-7913-4747-97E5-B21FA53F0F79}" type="datetime1">
              <a:rPr lang="en-GB"/>
              <a:pPr>
                <a:defRPr/>
              </a:pPr>
              <a:t>10/10/2013</a:t>
            </a:fld>
            <a:endParaRPr lang="en-GB"/>
          </a:p>
        </p:txBody>
      </p:sp>
      <p:sp>
        <p:nvSpPr>
          <p:cNvPr id="4" name="Footer Placeholder 4"/>
          <p:cNvSpPr>
            <a:spLocks noGrp="1"/>
          </p:cNvSpPr>
          <p:nvPr>
            <p:ph type="ftr" sz="quarter" idx="11"/>
          </p:nvPr>
        </p:nvSpPr>
        <p:spPr/>
        <p:txBody>
          <a:bodyPr/>
          <a:lstStyle>
            <a:lvl1pPr>
              <a:defRPr/>
            </a:lvl1pPr>
          </a:lstStyle>
          <a:p>
            <a:pPr>
              <a:defRPr/>
            </a:pPr>
            <a:r>
              <a:rPr lang="en-GB"/>
              <a:t>Wandsworth Children's Services</a:t>
            </a:r>
          </a:p>
        </p:txBody>
      </p:sp>
      <p:sp>
        <p:nvSpPr>
          <p:cNvPr id="5" name="Slide Number Placeholder 5"/>
          <p:cNvSpPr>
            <a:spLocks noGrp="1"/>
          </p:cNvSpPr>
          <p:nvPr>
            <p:ph type="sldNum" sz="quarter" idx="12"/>
          </p:nvPr>
        </p:nvSpPr>
        <p:spPr/>
        <p:txBody>
          <a:bodyPr/>
          <a:lstStyle>
            <a:lvl1pPr>
              <a:defRPr/>
            </a:lvl1pPr>
          </a:lstStyle>
          <a:p>
            <a:pPr>
              <a:defRPr/>
            </a:pPr>
            <a:fld id="{7A9A5C14-FD9D-4611-8B13-5CD91F744FCB}"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2BE435E-4A70-4FF7-9B60-905737D53389}" type="datetime1">
              <a:rPr lang="en-GB"/>
              <a:pPr>
                <a:defRPr/>
              </a:pPr>
              <a:t>10/10/2013</a:t>
            </a:fld>
            <a:endParaRPr lang="en-GB"/>
          </a:p>
        </p:txBody>
      </p:sp>
      <p:sp>
        <p:nvSpPr>
          <p:cNvPr id="3" name="Footer Placeholder 4"/>
          <p:cNvSpPr>
            <a:spLocks noGrp="1"/>
          </p:cNvSpPr>
          <p:nvPr>
            <p:ph type="ftr" sz="quarter" idx="11"/>
          </p:nvPr>
        </p:nvSpPr>
        <p:spPr/>
        <p:txBody>
          <a:bodyPr/>
          <a:lstStyle>
            <a:lvl1pPr>
              <a:defRPr/>
            </a:lvl1pPr>
          </a:lstStyle>
          <a:p>
            <a:pPr>
              <a:defRPr/>
            </a:pPr>
            <a:r>
              <a:rPr lang="en-GB"/>
              <a:t>Wandsworth Children's Services</a:t>
            </a:r>
          </a:p>
        </p:txBody>
      </p:sp>
      <p:sp>
        <p:nvSpPr>
          <p:cNvPr id="4" name="Slide Number Placeholder 5"/>
          <p:cNvSpPr>
            <a:spLocks noGrp="1"/>
          </p:cNvSpPr>
          <p:nvPr>
            <p:ph type="sldNum" sz="quarter" idx="12"/>
          </p:nvPr>
        </p:nvSpPr>
        <p:spPr/>
        <p:txBody>
          <a:bodyPr/>
          <a:lstStyle>
            <a:lvl1pPr>
              <a:defRPr/>
            </a:lvl1pPr>
          </a:lstStyle>
          <a:p>
            <a:pPr>
              <a:defRPr/>
            </a:pPr>
            <a:fld id="{59A99906-0F77-4ED1-B566-766F1CF77E7F}"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8"/>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E3ADB861-8DF3-429A-A04D-4A6079D6ED27}" type="datetime1">
              <a:rPr lang="en-GB"/>
              <a:pPr>
                <a:defRPr/>
              </a:pPr>
              <a:t>10/10/2013</a:t>
            </a:fld>
            <a:endParaRPr lang="en-GB"/>
          </a:p>
        </p:txBody>
      </p:sp>
      <p:sp>
        <p:nvSpPr>
          <p:cNvPr id="7" name="Footer Placeholder 5"/>
          <p:cNvSpPr>
            <a:spLocks noGrp="1"/>
          </p:cNvSpPr>
          <p:nvPr>
            <p:ph type="ftr" sz="quarter" idx="11"/>
          </p:nvPr>
        </p:nvSpPr>
        <p:spPr/>
        <p:txBody>
          <a:bodyPr/>
          <a:lstStyle>
            <a:lvl1pPr>
              <a:defRPr/>
            </a:lvl1pPr>
          </a:lstStyle>
          <a:p>
            <a:pPr>
              <a:defRPr/>
            </a:pPr>
            <a:r>
              <a:rPr lang="en-GB"/>
              <a:t>Wandsworth Children's Services</a:t>
            </a:r>
          </a:p>
        </p:txBody>
      </p:sp>
      <p:sp>
        <p:nvSpPr>
          <p:cNvPr id="8" name="Slide Number Placeholder 6"/>
          <p:cNvSpPr>
            <a:spLocks noGrp="1"/>
          </p:cNvSpPr>
          <p:nvPr>
            <p:ph type="sldNum" sz="quarter" idx="12"/>
          </p:nvPr>
        </p:nvSpPr>
        <p:spPr/>
        <p:txBody>
          <a:bodyPr/>
          <a:lstStyle>
            <a:lvl1pPr>
              <a:defRPr/>
            </a:lvl1pPr>
          </a:lstStyle>
          <a:p>
            <a:pPr>
              <a:defRPr/>
            </a:pPr>
            <a:fld id="{4E0DF221-F6D4-4890-AA28-F2E545FA015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532A5E1-F1D1-4F23-9108-F6B27F0AEAD7}" type="datetime1">
              <a:rPr lang="en-GB"/>
              <a:pPr>
                <a:defRPr/>
              </a:pPr>
              <a:t>10/10/2013</a:t>
            </a:fld>
            <a:endParaRPr lang="en-GB"/>
          </a:p>
        </p:txBody>
      </p:sp>
      <p:sp>
        <p:nvSpPr>
          <p:cNvPr id="6" name="Footer Placeholder 4"/>
          <p:cNvSpPr>
            <a:spLocks noGrp="1"/>
          </p:cNvSpPr>
          <p:nvPr>
            <p:ph type="ftr" sz="quarter" idx="11"/>
          </p:nvPr>
        </p:nvSpPr>
        <p:spPr/>
        <p:txBody>
          <a:bodyPr/>
          <a:lstStyle>
            <a:lvl1pPr>
              <a:defRPr/>
            </a:lvl1pPr>
          </a:lstStyle>
          <a:p>
            <a:pPr>
              <a:defRPr/>
            </a:pPr>
            <a:r>
              <a:rPr lang="en-GB"/>
              <a:t>Wandsworth Children's Services</a:t>
            </a:r>
          </a:p>
        </p:txBody>
      </p:sp>
      <p:sp>
        <p:nvSpPr>
          <p:cNvPr id="7" name="Slide Number Placeholder 5"/>
          <p:cNvSpPr>
            <a:spLocks noGrp="1"/>
          </p:cNvSpPr>
          <p:nvPr>
            <p:ph type="sldNum" sz="quarter" idx="12"/>
          </p:nvPr>
        </p:nvSpPr>
        <p:spPr/>
        <p:txBody>
          <a:bodyPr/>
          <a:lstStyle>
            <a:lvl1pPr>
              <a:defRPr/>
            </a:lvl1pPr>
          </a:lstStyle>
          <a:p>
            <a:pPr>
              <a:defRPr/>
            </a:pPr>
            <a:fld id="{2E74E224-57D6-4683-8297-1CB83E655B9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457200" y="1600200"/>
            <a:ext cx="8229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fontAlgn="auto">
              <a:spcBef>
                <a:spcPts val="0"/>
              </a:spcBef>
              <a:spcAft>
                <a:spcPts val="0"/>
              </a:spcAft>
              <a:defRPr sz="1200" smtClean="0">
                <a:solidFill>
                  <a:srgbClr val="FFFFFF"/>
                </a:solidFill>
                <a:latin typeface="+mn-lt"/>
              </a:defRPr>
            </a:lvl1pPr>
          </a:lstStyle>
          <a:p>
            <a:pPr>
              <a:defRPr/>
            </a:pPr>
            <a:fld id="{EA2C3968-D08C-4C75-B145-899DC22E7AB0}" type="datetime1">
              <a:rPr lang="en-GB"/>
              <a:pPr>
                <a:defRPr/>
              </a:pPr>
              <a:t>10/10/2013</a:t>
            </a:fld>
            <a:endParaRPr lang="en-GB"/>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fontAlgn="auto">
              <a:spcBef>
                <a:spcPts val="0"/>
              </a:spcBef>
              <a:spcAft>
                <a:spcPts val="0"/>
              </a:spcAft>
              <a:defRPr sz="1200" smtClean="0">
                <a:solidFill>
                  <a:srgbClr val="FFFFFF"/>
                </a:solidFill>
                <a:latin typeface="+mn-lt"/>
              </a:defRPr>
            </a:lvl1pPr>
          </a:lstStyle>
          <a:p>
            <a:pPr>
              <a:defRPr/>
            </a:pPr>
            <a:r>
              <a:rPr lang="en-GB"/>
              <a:t>Wandsworth Children's Services</a:t>
            </a:r>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fontAlgn="auto">
              <a:spcBef>
                <a:spcPts val="0"/>
              </a:spcBef>
              <a:spcAft>
                <a:spcPts val="0"/>
              </a:spcAft>
              <a:defRPr sz="1400" b="1" smtClean="0">
                <a:solidFill>
                  <a:srgbClr val="FFFFFF"/>
                </a:solidFill>
                <a:latin typeface="+mn-lt"/>
              </a:defRPr>
            </a:lvl1pPr>
          </a:lstStyle>
          <a:p>
            <a:pPr>
              <a:defRPr/>
            </a:pPr>
            <a:fld id="{D4DEDB35-D5C1-47F9-9795-0352DCC7AFC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91" r:id="rId1"/>
    <p:sldLayoutId id="2147483790" r:id="rId2"/>
    <p:sldLayoutId id="2147483792" r:id="rId3"/>
    <p:sldLayoutId id="2147483789" r:id="rId4"/>
    <p:sldLayoutId id="2147483793" r:id="rId5"/>
    <p:sldLayoutId id="2147483788" r:id="rId6"/>
    <p:sldLayoutId id="2147483787" r:id="rId7"/>
    <p:sldLayoutId id="2147483794" r:id="rId8"/>
    <p:sldLayoutId id="2147483786" r:id="rId9"/>
    <p:sldLayoutId id="2147483785" r:id="rId10"/>
    <p:sldLayoutId id="2147483784" r:id="rId11"/>
  </p:sldLayoutIdLst>
  <p:hf sldNum="0" hdr="0" dt="0"/>
  <p:txStyles>
    <p:titleStyle>
      <a:lvl1pPr algn="l" rtl="0" fontAlgn="base">
        <a:spcBef>
          <a:spcPct val="0"/>
        </a:spcBef>
        <a:spcAft>
          <a:spcPct val="0"/>
        </a:spcAft>
        <a:defRPr sz="4000" kern="1200" spc="-1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charset="0"/>
        </a:defRPr>
      </a:lvl2pPr>
      <a:lvl3pPr algn="l" rtl="0" fontAlgn="base">
        <a:spcBef>
          <a:spcPct val="0"/>
        </a:spcBef>
        <a:spcAft>
          <a:spcPct val="0"/>
        </a:spcAft>
        <a:defRPr sz="4000">
          <a:solidFill>
            <a:schemeClr val="tx2"/>
          </a:solidFill>
          <a:latin typeface="Arial" charset="0"/>
        </a:defRPr>
      </a:lvl3pPr>
      <a:lvl4pPr algn="l" rtl="0" fontAlgn="base">
        <a:spcBef>
          <a:spcPct val="0"/>
        </a:spcBef>
        <a:spcAft>
          <a:spcPct val="0"/>
        </a:spcAft>
        <a:defRPr sz="4000">
          <a:solidFill>
            <a:schemeClr val="tx2"/>
          </a:solidFill>
          <a:latin typeface="Arial" charset="0"/>
        </a:defRPr>
      </a:lvl4pPr>
      <a:lvl5pPr algn="l" rtl="0" fontAlgn="base">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fontAlgn="base">
        <a:spcBef>
          <a:spcPct val="20000"/>
        </a:spcBef>
        <a:spcAft>
          <a:spcPct val="0"/>
        </a:spcAft>
        <a:buClr>
          <a:schemeClr val="accent1"/>
        </a:buClr>
        <a:buSzPct val="85000"/>
        <a:buFont typeface="Arial" charset="0"/>
        <a:buChar char="•"/>
        <a:defRPr sz="2400" kern="1200">
          <a:solidFill>
            <a:schemeClr val="tx1"/>
          </a:solidFill>
          <a:latin typeface="+mn-lt"/>
          <a:ea typeface="+mn-ea"/>
          <a:cs typeface="+mn-cs"/>
        </a:defRPr>
      </a:lvl1pPr>
      <a:lvl2pPr marL="457200" indent="-182563" algn="l" rtl="0" fontAlgn="base">
        <a:spcBef>
          <a:spcPct val="20000"/>
        </a:spcBef>
        <a:spcAft>
          <a:spcPct val="0"/>
        </a:spcAft>
        <a:buClr>
          <a:schemeClr val="accent1"/>
        </a:buClr>
        <a:buSzPct val="85000"/>
        <a:buFont typeface="Arial" charset="0"/>
        <a:buChar char="•"/>
        <a:defRPr sz="2000" kern="1200">
          <a:solidFill>
            <a:schemeClr val="tx1"/>
          </a:solidFill>
          <a:latin typeface="+mn-lt"/>
          <a:ea typeface="+mn-ea"/>
          <a:cs typeface="+mn-cs"/>
        </a:defRPr>
      </a:lvl2pPr>
      <a:lvl3pPr marL="730250" indent="-182563" algn="l" rtl="0" fontAlgn="base">
        <a:spcBef>
          <a:spcPct val="20000"/>
        </a:spcBef>
        <a:spcAft>
          <a:spcPct val="0"/>
        </a:spcAft>
        <a:buClr>
          <a:schemeClr val="accent1"/>
        </a:buClr>
        <a:buSzPct val="90000"/>
        <a:buFont typeface="Arial" charset="0"/>
        <a:buChar char="•"/>
        <a:defRPr kern="1200">
          <a:solidFill>
            <a:schemeClr val="tx1"/>
          </a:solidFill>
          <a:latin typeface="+mn-lt"/>
          <a:ea typeface="+mn-ea"/>
          <a:cs typeface="+mn-cs"/>
        </a:defRPr>
      </a:lvl3pPr>
      <a:lvl4pPr marL="1004888" indent="-182563" algn="l" rtl="0" fontAlgn="base">
        <a:spcBef>
          <a:spcPct val="20000"/>
        </a:spcBef>
        <a:spcAft>
          <a:spcPct val="0"/>
        </a:spcAft>
        <a:buClr>
          <a:schemeClr val="accent1"/>
        </a:buClr>
        <a:buFont typeface="Arial" charset="0"/>
        <a:buChar char="•"/>
        <a:defRPr sz="1600" kern="1200">
          <a:solidFill>
            <a:schemeClr val="tx1"/>
          </a:solidFill>
          <a:latin typeface="+mn-lt"/>
          <a:ea typeface="+mn-ea"/>
          <a:cs typeface="+mn-cs"/>
        </a:defRPr>
      </a:lvl4pPr>
      <a:lvl5pPr marL="1187450" indent="-136525" algn="l" rtl="0" fontAlgn="base">
        <a:spcBef>
          <a:spcPct val="20000"/>
        </a:spcBef>
        <a:spcAft>
          <a:spcPct val="0"/>
        </a:spcAft>
        <a:buClr>
          <a:schemeClr val="accent1"/>
        </a:buClr>
        <a:buSzPct val="100000"/>
        <a:buFont typeface="Arial" charset="0"/>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bwMode="auto">
          <a:xfrm>
            <a:off x="301625" y="228600"/>
            <a:ext cx="8510588" cy="1325563"/>
          </a:xfrm>
          <a:prstGeom prst="rect">
            <a:avLst/>
          </a:prstGeom>
          <a:noFill/>
          <a:ln>
            <a:noFill/>
          </a:ln>
          <a:effectLs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7411" name="Rectangle 3"/>
          <p:cNvSpPr>
            <a:spLocks noGrp="1" noRot="1" noChangeArrowheads="1"/>
          </p:cNvSpPr>
          <p:nvPr>
            <p:ph type="body" idx="1"/>
          </p:nvPr>
        </p:nvSpPr>
        <p:spPr bwMode="auto">
          <a:xfrm>
            <a:off x="301625" y="1676400"/>
            <a:ext cx="8540750" cy="442277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7412" name="Rectangle 4"/>
          <p:cNvSpPr>
            <a:spLocks noGrp="1" noChangeArrowheads="1"/>
          </p:cNvSpPr>
          <p:nvPr>
            <p:ph type="dt" sz="half" idx="2"/>
          </p:nvPr>
        </p:nvSpPr>
        <p:spPr bwMode="auto">
          <a:xfrm>
            <a:off x="304800" y="6245225"/>
            <a:ext cx="2286000" cy="4762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400" smtClean="0">
                <a:solidFill>
                  <a:srgbClr val="FFFFFF"/>
                </a:solidFill>
                <a:effectLst>
                  <a:outerShdw blurRad="38100" dist="38100" dir="2700000" algn="tl">
                    <a:srgbClr val="000000"/>
                  </a:outerShdw>
                </a:effectLst>
                <a:latin typeface="+mn-lt"/>
              </a:defRPr>
            </a:lvl1pPr>
          </a:lstStyle>
          <a:p>
            <a:pPr>
              <a:defRPr/>
            </a:pPr>
            <a:endParaRPr lang="en-GB"/>
          </a:p>
        </p:txBody>
      </p:sp>
      <p:sp>
        <p:nvSpPr>
          <p:cNvPr id="17413"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defRPr sz="1400" smtClean="0">
                <a:solidFill>
                  <a:srgbClr val="FFFFFF"/>
                </a:solidFill>
                <a:effectLst>
                  <a:outerShdw blurRad="38100" dist="38100" dir="2700000" algn="tl">
                    <a:srgbClr val="000000"/>
                  </a:outerShdw>
                </a:effectLst>
                <a:latin typeface="+mn-lt"/>
              </a:defRPr>
            </a:lvl1pPr>
          </a:lstStyle>
          <a:p>
            <a:pPr>
              <a:defRPr/>
            </a:pPr>
            <a:endParaRPr lang="en-GB"/>
          </a:p>
        </p:txBody>
      </p:sp>
      <p:sp>
        <p:nvSpPr>
          <p:cNvPr id="17414" name="Rectangle 6"/>
          <p:cNvSpPr>
            <a:spLocks noGrp="1" noChangeArrowheads="1"/>
          </p:cNvSpPr>
          <p:nvPr>
            <p:ph type="sldNum" sz="quarter" idx="4"/>
          </p:nvPr>
        </p:nvSpPr>
        <p:spPr bwMode="auto">
          <a:xfrm>
            <a:off x="6553200" y="6245225"/>
            <a:ext cx="2286000" cy="4762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400" smtClean="0">
                <a:solidFill>
                  <a:srgbClr val="FFFFFF"/>
                </a:solidFill>
                <a:effectLst>
                  <a:outerShdw blurRad="38100" dist="38100" dir="2700000" algn="tl">
                    <a:srgbClr val="000000"/>
                  </a:outerShdw>
                </a:effectLst>
                <a:latin typeface="+mn-lt"/>
              </a:defRPr>
            </a:lvl1pPr>
          </a:lstStyle>
          <a:p>
            <a:pPr>
              <a:defRPr/>
            </a:pPr>
            <a:fld id="{0291D86E-5296-4052-A616-8B7C8E76203B}" type="slidenum">
              <a:rPr lang="en-GB"/>
              <a:pPr>
                <a:defRPr/>
              </a:pPr>
              <a:t>‹#›</a:t>
            </a:fld>
            <a:endParaRPr lang="en-GB"/>
          </a:p>
        </p:txBody>
      </p:sp>
    </p:spTree>
  </p:cSld>
  <p:clrMap bg1="dk2" tx1="lt1" bg2="dk1" tx2="lt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1000" fill="hold"/>
                                        <p:tgtEl>
                                          <p:spTgt spid="17410"/>
                                        </p:tgtEl>
                                        <p:attrNameLst>
                                          <p:attrName>ppt_x</p:attrName>
                                        </p:attrNameLst>
                                      </p:cBhvr>
                                      <p:tavLst>
                                        <p:tav tm="0">
                                          <p:val>
                                            <p:strVal val="#ppt_x-.2"/>
                                          </p:val>
                                        </p:tav>
                                        <p:tav tm="100000">
                                          <p:val>
                                            <p:strVal val="#ppt_x"/>
                                          </p:val>
                                        </p:tav>
                                      </p:tavLst>
                                    </p:anim>
                                    <p:anim calcmode="lin" valueType="num">
                                      <p:cBhvr>
                                        <p:cTn id="8" dur="1000" fill="hold"/>
                                        <p:tgtEl>
                                          <p:spTgt spid="174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41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7411">
                                            <p:txEl>
                                              <p:pRg st="0" end="0"/>
                                            </p:txEl>
                                          </p:spTgt>
                                        </p:tgtEl>
                                        <p:attrNameLst>
                                          <p:attrName>style.visibility</p:attrName>
                                        </p:attrNameLst>
                                      </p:cBhvr>
                                      <p:to>
                                        <p:strVal val="visible"/>
                                      </p:to>
                                    </p:set>
                                    <p:animEffect transition="in" filter="fade">
                                      <p:cBhvr>
                                        <p:cTn id="14" dur="500"/>
                                        <p:tgtEl>
                                          <p:spTgt spid="17411">
                                            <p:txEl>
                                              <p:pRg st="0" end="0"/>
                                            </p:txEl>
                                          </p:spTgt>
                                        </p:tgtEl>
                                      </p:cBhvr>
                                    </p:animEffect>
                                    <p:anim calcmode="lin" valueType="num">
                                      <p:cBhvr>
                                        <p:cTn id="15"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7411">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7411">
                                            <p:txEl>
                                              <p:pRg st="1" end="1"/>
                                            </p:txEl>
                                          </p:spTgt>
                                        </p:tgtEl>
                                        <p:attrNameLst>
                                          <p:attrName>style.visibility</p:attrName>
                                        </p:attrNameLst>
                                      </p:cBhvr>
                                      <p:to>
                                        <p:strVal val="visible"/>
                                      </p:to>
                                    </p:set>
                                    <p:animEffect transition="in" filter="fade">
                                      <p:cBhvr>
                                        <p:cTn id="19" dur="500"/>
                                        <p:tgtEl>
                                          <p:spTgt spid="17411">
                                            <p:txEl>
                                              <p:pRg st="1" end="1"/>
                                            </p:txEl>
                                          </p:spTgt>
                                        </p:tgtEl>
                                      </p:cBhvr>
                                    </p:animEffect>
                                    <p:anim calcmode="lin" valueType="num">
                                      <p:cBhvr>
                                        <p:cTn id="20"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17411">
                                            <p:txEl>
                                              <p:pRg st="1" end="1"/>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17411">
                                            <p:txEl>
                                              <p:pRg st="2" end="2"/>
                                            </p:txEl>
                                          </p:spTgt>
                                        </p:tgtEl>
                                        <p:attrNameLst>
                                          <p:attrName>style.visibility</p:attrName>
                                        </p:attrNameLst>
                                      </p:cBhvr>
                                      <p:to>
                                        <p:strVal val="visible"/>
                                      </p:to>
                                    </p:set>
                                    <p:animEffect transition="in" filter="fade">
                                      <p:cBhvr>
                                        <p:cTn id="24" dur="500"/>
                                        <p:tgtEl>
                                          <p:spTgt spid="17411">
                                            <p:txEl>
                                              <p:pRg st="2" end="2"/>
                                            </p:txEl>
                                          </p:spTgt>
                                        </p:tgtEl>
                                      </p:cBhvr>
                                    </p:animEffect>
                                    <p:anim calcmode="lin" valueType="num">
                                      <p:cBhvr>
                                        <p:cTn id="25"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17411">
                                            <p:txEl>
                                              <p:pRg st="2" end="2"/>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17411">
                                            <p:txEl>
                                              <p:pRg st="3" end="3"/>
                                            </p:txEl>
                                          </p:spTgt>
                                        </p:tgtEl>
                                        <p:attrNameLst>
                                          <p:attrName>style.visibility</p:attrName>
                                        </p:attrNameLst>
                                      </p:cBhvr>
                                      <p:to>
                                        <p:strVal val="visible"/>
                                      </p:to>
                                    </p:set>
                                    <p:animEffect transition="in" filter="fade">
                                      <p:cBhvr>
                                        <p:cTn id="29" dur="500"/>
                                        <p:tgtEl>
                                          <p:spTgt spid="17411">
                                            <p:txEl>
                                              <p:pRg st="3" end="3"/>
                                            </p:txEl>
                                          </p:spTgt>
                                        </p:tgtEl>
                                      </p:cBhvr>
                                    </p:animEffect>
                                    <p:anim calcmode="lin" valueType="num">
                                      <p:cBhvr>
                                        <p:cTn id="30" dur="5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17411">
                                            <p:txEl>
                                              <p:pRg st="3" end="3"/>
                                            </p:txEl>
                                          </p:spTgt>
                                        </p:tgtEl>
                                        <p:attrNameLst>
                                          <p:attrName>ppt_y</p:attrName>
                                        </p:attrNameLst>
                                      </p:cBhvr>
                                      <p:tavLst>
                                        <p:tav tm="0">
                                          <p:val>
                                            <p:strVal val="#ppt_y+.05"/>
                                          </p:val>
                                        </p:tav>
                                        <p:tav tm="100000">
                                          <p:val>
                                            <p:strVal val="#ppt_y"/>
                                          </p:val>
                                        </p:tav>
                                      </p:tavLst>
                                    </p:anim>
                                  </p:childTnLst>
                                </p:cTn>
                              </p:par>
                              <p:par>
                                <p:cTn id="32" presetID="44" presetClass="entr" presetSubtype="0" fill="hold" grpId="0" nodeType="withEffect">
                                  <p:stCondLst>
                                    <p:cond delay="0"/>
                                  </p:stCondLst>
                                  <p:childTnLst>
                                    <p:set>
                                      <p:cBhvr>
                                        <p:cTn id="33" dur="1" fill="hold">
                                          <p:stCondLst>
                                            <p:cond delay="0"/>
                                          </p:stCondLst>
                                        </p:cTn>
                                        <p:tgtEl>
                                          <p:spTgt spid="17411">
                                            <p:txEl>
                                              <p:pRg st="4" end="4"/>
                                            </p:txEl>
                                          </p:spTgt>
                                        </p:tgtEl>
                                        <p:attrNameLst>
                                          <p:attrName>style.visibility</p:attrName>
                                        </p:attrNameLst>
                                      </p:cBhvr>
                                      <p:to>
                                        <p:strVal val="visible"/>
                                      </p:to>
                                    </p:set>
                                    <p:animEffect transition="in" filter="fade">
                                      <p:cBhvr>
                                        <p:cTn id="34" dur="500"/>
                                        <p:tgtEl>
                                          <p:spTgt spid="17411">
                                            <p:txEl>
                                              <p:pRg st="4" end="4"/>
                                            </p:txEl>
                                          </p:spTgt>
                                        </p:tgtEl>
                                      </p:cBhvr>
                                    </p:animEffect>
                                    <p:anim calcmode="lin" valueType="num">
                                      <p:cBhvr>
                                        <p:cTn id="35" dur="5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17411">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p:tmplLst>
          <p:tmpl lvl="1">
            <p:tnLst>
              <p:par>
                <p:cTn presetID="44" presetClass="entr" presetSubtype="0" fill="hold" nodeType="clickEffect">
                  <p:stCondLst>
                    <p:cond delay="0"/>
                  </p:stCondLst>
                  <p:childTnLst>
                    <p:set>
                      <p:cBhvr>
                        <p:cTn dur="1" fill="hold">
                          <p:stCondLst>
                            <p:cond delay="0"/>
                          </p:stCondLst>
                        </p:cTn>
                        <p:tgtEl>
                          <p:spTgt spid="17411"/>
                        </p:tgtEl>
                        <p:attrNameLst>
                          <p:attrName>style.visibility</p:attrName>
                        </p:attrNameLst>
                      </p:cBhvr>
                      <p:to>
                        <p:strVal val="visible"/>
                      </p:to>
                    </p:set>
                    <p:animEffect transition="in" filter="fade">
                      <p:cBhvr>
                        <p:cTn dur="500"/>
                        <p:tgtEl>
                          <p:spTgt spid="17411"/>
                        </p:tgtEl>
                      </p:cBhvr>
                    </p:animEffect>
                    <p:anim calcmode="lin" valueType="num">
                      <p:cBhvr>
                        <p:cTn dur="500" fill="hold"/>
                        <p:tgtEl>
                          <p:spTgt spid="17411"/>
                        </p:tgtEl>
                        <p:attrNameLst>
                          <p:attrName>ppt_x</p:attrName>
                        </p:attrNameLst>
                      </p:cBhvr>
                      <p:tavLst>
                        <p:tav tm="0">
                          <p:val>
                            <p:strVal val="#ppt_x"/>
                          </p:val>
                        </p:tav>
                        <p:tav tm="100000">
                          <p:val>
                            <p:strVal val="#ppt_x"/>
                          </p:val>
                        </p:tav>
                      </p:tavLst>
                    </p:anim>
                    <p:anim calcmode="lin" valueType="num">
                      <p:cBhvr>
                        <p:cTn dur="500" fill="hold"/>
                        <p:tgtEl>
                          <p:spTgt spid="17411"/>
                        </p:tgtEl>
                        <p:attrNameLst>
                          <p:attrName>ppt_y</p:attrName>
                        </p:attrNameLst>
                      </p:cBhvr>
                      <p:tavLst>
                        <p:tav tm="0">
                          <p:val>
                            <p:strVal val="#ppt_y+.05"/>
                          </p:val>
                        </p:tav>
                        <p:tav tm="100000">
                          <p:val>
                            <p:strVal val="#ppt_y"/>
                          </p:val>
                        </p:tav>
                      </p:tavLst>
                    </p:anim>
                  </p:childTnLst>
                </p:cTn>
              </p:par>
            </p:tnLst>
          </p:tmpl>
          <p:tmpl lvl="2">
            <p:tnLst>
              <p:par>
                <p:cTn presetID="44" presetClass="entr" presetSubtype="0" fill="hold" nodeType="withEffect">
                  <p:stCondLst>
                    <p:cond delay="0"/>
                  </p:stCondLst>
                  <p:childTnLst>
                    <p:set>
                      <p:cBhvr>
                        <p:cTn dur="1" fill="hold">
                          <p:stCondLst>
                            <p:cond delay="0"/>
                          </p:stCondLst>
                        </p:cTn>
                        <p:tgtEl>
                          <p:spTgt spid="17411"/>
                        </p:tgtEl>
                        <p:attrNameLst>
                          <p:attrName>style.visibility</p:attrName>
                        </p:attrNameLst>
                      </p:cBhvr>
                      <p:to>
                        <p:strVal val="visible"/>
                      </p:to>
                    </p:set>
                    <p:animEffect transition="in" filter="fade">
                      <p:cBhvr>
                        <p:cTn dur="500"/>
                        <p:tgtEl>
                          <p:spTgt spid="17411"/>
                        </p:tgtEl>
                      </p:cBhvr>
                    </p:animEffect>
                    <p:anim calcmode="lin" valueType="num">
                      <p:cBhvr>
                        <p:cTn dur="500" fill="hold"/>
                        <p:tgtEl>
                          <p:spTgt spid="17411"/>
                        </p:tgtEl>
                        <p:attrNameLst>
                          <p:attrName>ppt_x</p:attrName>
                        </p:attrNameLst>
                      </p:cBhvr>
                      <p:tavLst>
                        <p:tav tm="0">
                          <p:val>
                            <p:strVal val="#ppt_x"/>
                          </p:val>
                        </p:tav>
                        <p:tav tm="100000">
                          <p:val>
                            <p:strVal val="#ppt_x"/>
                          </p:val>
                        </p:tav>
                      </p:tavLst>
                    </p:anim>
                    <p:anim calcmode="lin" valueType="num">
                      <p:cBhvr>
                        <p:cTn dur="500" fill="hold"/>
                        <p:tgtEl>
                          <p:spTgt spid="17411"/>
                        </p:tgtEl>
                        <p:attrNameLst>
                          <p:attrName>ppt_y</p:attrName>
                        </p:attrNameLst>
                      </p:cBhvr>
                      <p:tavLst>
                        <p:tav tm="0">
                          <p:val>
                            <p:strVal val="#ppt_y+.05"/>
                          </p:val>
                        </p:tav>
                        <p:tav tm="100000">
                          <p:val>
                            <p:strVal val="#ppt_y"/>
                          </p:val>
                        </p:tav>
                      </p:tavLst>
                    </p:anim>
                  </p:childTnLst>
                </p:cTn>
              </p:par>
            </p:tnLst>
          </p:tmpl>
          <p:tmpl lvl="3">
            <p:tnLst>
              <p:par>
                <p:cTn presetID="44" presetClass="entr" presetSubtype="0" fill="hold" nodeType="withEffect">
                  <p:stCondLst>
                    <p:cond delay="0"/>
                  </p:stCondLst>
                  <p:childTnLst>
                    <p:set>
                      <p:cBhvr>
                        <p:cTn dur="1" fill="hold">
                          <p:stCondLst>
                            <p:cond delay="0"/>
                          </p:stCondLst>
                        </p:cTn>
                        <p:tgtEl>
                          <p:spTgt spid="17411"/>
                        </p:tgtEl>
                        <p:attrNameLst>
                          <p:attrName>style.visibility</p:attrName>
                        </p:attrNameLst>
                      </p:cBhvr>
                      <p:to>
                        <p:strVal val="visible"/>
                      </p:to>
                    </p:set>
                    <p:animEffect transition="in" filter="fade">
                      <p:cBhvr>
                        <p:cTn dur="500"/>
                        <p:tgtEl>
                          <p:spTgt spid="17411"/>
                        </p:tgtEl>
                      </p:cBhvr>
                    </p:animEffect>
                    <p:anim calcmode="lin" valueType="num">
                      <p:cBhvr>
                        <p:cTn dur="500" fill="hold"/>
                        <p:tgtEl>
                          <p:spTgt spid="17411"/>
                        </p:tgtEl>
                        <p:attrNameLst>
                          <p:attrName>ppt_x</p:attrName>
                        </p:attrNameLst>
                      </p:cBhvr>
                      <p:tavLst>
                        <p:tav tm="0">
                          <p:val>
                            <p:strVal val="#ppt_x"/>
                          </p:val>
                        </p:tav>
                        <p:tav tm="100000">
                          <p:val>
                            <p:strVal val="#ppt_x"/>
                          </p:val>
                        </p:tav>
                      </p:tavLst>
                    </p:anim>
                    <p:anim calcmode="lin" valueType="num">
                      <p:cBhvr>
                        <p:cTn dur="500" fill="hold"/>
                        <p:tgtEl>
                          <p:spTgt spid="17411"/>
                        </p:tgtEl>
                        <p:attrNameLst>
                          <p:attrName>ppt_y</p:attrName>
                        </p:attrNameLst>
                      </p:cBhvr>
                      <p:tavLst>
                        <p:tav tm="0">
                          <p:val>
                            <p:strVal val="#ppt_y+.05"/>
                          </p:val>
                        </p:tav>
                        <p:tav tm="100000">
                          <p:val>
                            <p:strVal val="#ppt_y"/>
                          </p:val>
                        </p:tav>
                      </p:tavLst>
                    </p:anim>
                  </p:childTnLst>
                </p:cTn>
              </p:par>
            </p:tnLst>
          </p:tmpl>
          <p:tmpl lvl="4">
            <p:tnLst>
              <p:par>
                <p:cTn presetID="44" presetClass="entr" presetSubtype="0" fill="hold" nodeType="withEffect">
                  <p:stCondLst>
                    <p:cond delay="0"/>
                  </p:stCondLst>
                  <p:childTnLst>
                    <p:set>
                      <p:cBhvr>
                        <p:cTn dur="1" fill="hold">
                          <p:stCondLst>
                            <p:cond delay="0"/>
                          </p:stCondLst>
                        </p:cTn>
                        <p:tgtEl>
                          <p:spTgt spid="17411"/>
                        </p:tgtEl>
                        <p:attrNameLst>
                          <p:attrName>style.visibility</p:attrName>
                        </p:attrNameLst>
                      </p:cBhvr>
                      <p:to>
                        <p:strVal val="visible"/>
                      </p:to>
                    </p:set>
                    <p:animEffect transition="in" filter="fade">
                      <p:cBhvr>
                        <p:cTn dur="500"/>
                        <p:tgtEl>
                          <p:spTgt spid="17411"/>
                        </p:tgtEl>
                      </p:cBhvr>
                    </p:animEffect>
                    <p:anim calcmode="lin" valueType="num">
                      <p:cBhvr>
                        <p:cTn dur="500" fill="hold"/>
                        <p:tgtEl>
                          <p:spTgt spid="17411"/>
                        </p:tgtEl>
                        <p:attrNameLst>
                          <p:attrName>ppt_x</p:attrName>
                        </p:attrNameLst>
                      </p:cBhvr>
                      <p:tavLst>
                        <p:tav tm="0">
                          <p:val>
                            <p:strVal val="#ppt_x"/>
                          </p:val>
                        </p:tav>
                        <p:tav tm="100000">
                          <p:val>
                            <p:strVal val="#ppt_x"/>
                          </p:val>
                        </p:tav>
                      </p:tavLst>
                    </p:anim>
                    <p:anim calcmode="lin" valueType="num">
                      <p:cBhvr>
                        <p:cTn dur="500" fill="hold"/>
                        <p:tgtEl>
                          <p:spTgt spid="17411"/>
                        </p:tgtEl>
                        <p:attrNameLst>
                          <p:attrName>ppt_y</p:attrName>
                        </p:attrNameLst>
                      </p:cBhvr>
                      <p:tavLst>
                        <p:tav tm="0">
                          <p:val>
                            <p:strVal val="#ppt_y+.05"/>
                          </p:val>
                        </p:tav>
                        <p:tav tm="100000">
                          <p:val>
                            <p:strVal val="#ppt_y"/>
                          </p:val>
                        </p:tav>
                      </p:tavLst>
                    </p:anim>
                  </p:childTnLst>
                </p:cTn>
              </p:par>
            </p:tnLst>
          </p:tmpl>
          <p:tmpl lvl="5">
            <p:tnLst>
              <p:par>
                <p:cTn presetID="44" presetClass="entr" presetSubtype="0" fill="hold" nodeType="withEffect">
                  <p:stCondLst>
                    <p:cond delay="0"/>
                  </p:stCondLst>
                  <p:childTnLst>
                    <p:set>
                      <p:cBhvr>
                        <p:cTn dur="1" fill="hold">
                          <p:stCondLst>
                            <p:cond delay="0"/>
                          </p:stCondLst>
                        </p:cTn>
                        <p:tgtEl>
                          <p:spTgt spid="17411"/>
                        </p:tgtEl>
                        <p:attrNameLst>
                          <p:attrName>style.visibility</p:attrName>
                        </p:attrNameLst>
                      </p:cBhvr>
                      <p:to>
                        <p:strVal val="visible"/>
                      </p:to>
                    </p:set>
                    <p:animEffect transition="in" filter="fade">
                      <p:cBhvr>
                        <p:cTn dur="500"/>
                        <p:tgtEl>
                          <p:spTgt spid="17411"/>
                        </p:tgtEl>
                      </p:cBhvr>
                    </p:animEffect>
                    <p:anim calcmode="lin" valueType="num">
                      <p:cBhvr>
                        <p:cTn dur="500" fill="hold"/>
                        <p:tgtEl>
                          <p:spTgt spid="17411"/>
                        </p:tgtEl>
                        <p:attrNameLst>
                          <p:attrName>ppt_x</p:attrName>
                        </p:attrNameLst>
                      </p:cBhvr>
                      <p:tavLst>
                        <p:tav tm="0">
                          <p:val>
                            <p:strVal val="#ppt_x"/>
                          </p:val>
                        </p:tav>
                        <p:tav tm="100000">
                          <p:val>
                            <p:strVal val="#ppt_x"/>
                          </p:val>
                        </p:tav>
                      </p:tavLst>
                    </p:anim>
                    <p:anim calcmode="lin" valueType="num">
                      <p:cBhvr>
                        <p:cTn dur="500" fill="hold"/>
                        <p:tgtEl>
                          <p:spTgt spid="17411"/>
                        </p:tgtEl>
                        <p:attrNameLst>
                          <p:attrName>ppt_y</p:attrName>
                        </p:attrNameLst>
                      </p:cBhvr>
                      <p:tavLst>
                        <p:tav tm="0">
                          <p:val>
                            <p:strVal val="#ppt_y+.05"/>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hyperlink" Target="https://vimeo.com/76341902"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hyperlink" Target="http://www.clpe.co.uk/"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hyperlink" Target="http://www.scholastic.co.uk/" TargetMode="Externa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hyperlink" Target="http://www.tes.co.uk/"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risingstars-uk.com/uploads/publications/1204.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primarynationalcurriculum2014.wikispace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fontAlgn="auto">
              <a:spcAft>
                <a:spcPts val="0"/>
              </a:spcAft>
              <a:defRPr/>
            </a:pPr>
            <a:r>
              <a:rPr lang="en-GB" dirty="0" smtClean="0"/>
              <a:t>The new National Curriculum for primary schools</a:t>
            </a:r>
            <a:endParaRPr lang="en-GB" dirty="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GB" dirty="0" smtClean="0"/>
              <a:t>Cluster Meeting</a:t>
            </a:r>
          </a:p>
          <a:p>
            <a:pPr fontAlgn="auto">
              <a:spcAft>
                <a:spcPts val="0"/>
              </a:spcAft>
              <a:buFont typeface="Arial" pitchFamily="34" charset="0"/>
              <a:buNone/>
              <a:defRPr/>
            </a:pPr>
            <a:endParaRPr lang="en-GB" dirty="0"/>
          </a:p>
          <a:p>
            <a:pPr fontAlgn="auto">
              <a:spcAft>
                <a:spcPts val="0"/>
              </a:spcAft>
              <a:buFont typeface="Arial" pitchFamily="34" charset="0"/>
              <a:buNone/>
              <a:defRPr/>
            </a:pPr>
            <a:r>
              <a:rPr lang="en-GB" dirty="0" smtClean="0"/>
              <a:t>10</a:t>
            </a:r>
            <a:r>
              <a:rPr lang="en-GB" baseline="30000" dirty="0" smtClean="0"/>
              <a:t>th</a:t>
            </a:r>
            <a:r>
              <a:rPr lang="en-GB" dirty="0" smtClean="0"/>
              <a:t> October 2013</a:t>
            </a:r>
            <a:endParaRPr lang="en-GB" dirty="0"/>
          </a:p>
        </p:txBody>
      </p:sp>
      <p:sp>
        <p:nvSpPr>
          <p:cNvPr id="27651"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p:txBody>
          <a:bodyPr/>
          <a:lstStyle/>
          <a:p>
            <a:pPr eaLnBrk="1" hangingPunct="1">
              <a:defRPr/>
            </a:pPr>
            <a:r>
              <a:rPr lang="en-GB"/>
              <a:t>Planning Ahead</a:t>
            </a:r>
          </a:p>
        </p:txBody>
      </p:sp>
      <p:sp>
        <p:nvSpPr>
          <p:cNvPr id="5123" name="Rectangle 3"/>
          <p:cNvSpPr>
            <a:spLocks noGrp="1" noRot="1" noChangeArrowheads="1"/>
          </p:cNvSpPr>
          <p:nvPr>
            <p:ph type="body" idx="1"/>
          </p:nvPr>
        </p:nvSpPr>
        <p:spPr/>
        <p:txBody>
          <a:bodyPr/>
          <a:lstStyle/>
          <a:p>
            <a:pPr eaLnBrk="1" hangingPunct="1">
              <a:defRPr/>
            </a:pPr>
            <a:r>
              <a:rPr lang="en-GB"/>
              <a:t>What do we have already in school?</a:t>
            </a:r>
          </a:p>
          <a:p>
            <a:pPr eaLnBrk="1" hangingPunct="1">
              <a:defRPr/>
            </a:pPr>
            <a:endParaRPr lang="en-GB"/>
          </a:p>
          <a:p>
            <a:pPr eaLnBrk="1" hangingPunct="1">
              <a:defRPr/>
            </a:pPr>
            <a:r>
              <a:rPr lang="en-GB"/>
              <a:t>What can we source from elsewhere?</a:t>
            </a:r>
          </a:p>
          <a:p>
            <a:pPr eaLnBrk="1" hangingPunct="1">
              <a:defRPr/>
            </a:pPr>
            <a:endParaRPr lang="en-GB"/>
          </a:p>
          <a:p>
            <a:pPr eaLnBrk="1" hangingPunct="1">
              <a:defRPr/>
            </a:pPr>
            <a:r>
              <a:rPr lang="en-GB"/>
              <a:t>What is not available?</a:t>
            </a:r>
          </a:p>
          <a:p>
            <a:pPr eaLnBrk="1" hangingPunct="1">
              <a:buFont typeface="Wingdings" pitchFamily="2" charset="2"/>
              <a:buNone/>
              <a:defRPr/>
            </a:pPr>
            <a:endParaRPr lang="en-GB"/>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p:txBody>
          <a:bodyPr/>
          <a:lstStyle/>
          <a:p>
            <a:pPr eaLnBrk="1" hangingPunct="1">
              <a:defRPr/>
            </a:pPr>
            <a:r>
              <a:rPr lang="en-GB"/>
              <a:t>Creative – but cautious</a:t>
            </a:r>
          </a:p>
        </p:txBody>
      </p:sp>
      <p:sp>
        <p:nvSpPr>
          <p:cNvPr id="15363" name="Rectangle 3"/>
          <p:cNvSpPr>
            <a:spLocks noGrp="1" noRot="1" noChangeArrowheads="1"/>
          </p:cNvSpPr>
          <p:nvPr>
            <p:ph type="body" idx="1"/>
          </p:nvPr>
        </p:nvSpPr>
        <p:spPr/>
        <p:txBody>
          <a:bodyPr/>
          <a:lstStyle/>
          <a:p>
            <a:pPr eaLnBrk="1" hangingPunct="1"/>
            <a:r>
              <a:rPr lang="en-GB" smtClean="0"/>
              <a:t>Not every area of the new curriculum has existing resources.</a:t>
            </a:r>
          </a:p>
          <a:p>
            <a:pPr eaLnBrk="1" hangingPunct="1"/>
            <a:r>
              <a:rPr lang="en-GB" smtClean="0"/>
              <a:t>Publishers may be cautious.</a:t>
            </a:r>
          </a:p>
          <a:p>
            <a:pPr eaLnBrk="1" hangingPunct="1"/>
            <a:r>
              <a:rPr lang="en-GB" smtClean="0"/>
              <a:t>Always check before committing to particular studies of countries, famous people and generic topics.</a:t>
            </a:r>
          </a:p>
          <a:p>
            <a:pPr eaLnBrk="1" hangingPunct="1"/>
            <a:r>
              <a:rPr lang="en-GB" smtClean="0"/>
              <a:t>There isn’t always a suitable fiction text to accompany a topic.</a:t>
            </a:r>
          </a:p>
          <a:p>
            <a:pPr eaLnBrk="1" hangingPunct="1"/>
            <a:endParaRPr lang="en-GB" smtClean="0"/>
          </a:p>
          <a:p>
            <a:pPr eaLnBrk="1" hangingPunct="1"/>
            <a:endParaRPr lang="en-GB"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a:lstStyle/>
          <a:p>
            <a:pPr eaLnBrk="1" hangingPunct="1">
              <a:defRPr/>
            </a:pPr>
            <a:r>
              <a:rPr lang="en-GB"/>
              <a:t>What do we have in school?</a:t>
            </a:r>
          </a:p>
        </p:txBody>
      </p:sp>
      <p:sp>
        <p:nvSpPr>
          <p:cNvPr id="6147" name="Rectangle 3"/>
          <p:cNvSpPr>
            <a:spLocks noGrp="1" noRot="1" noChangeArrowheads="1"/>
          </p:cNvSpPr>
          <p:nvPr>
            <p:ph type="body" idx="1"/>
          </p:nvPr>
        </p:nvSpPr>
        <p:spPr/>
        <p:txBody>
          <a:bodyPr/>
          <a:lstStyle/>
          <a:p>
            <a:pPr eaLnBrk="1" hangingPunct="1">
              <a:defRPr/>
            </a:pPr>
            <a:r>
              <a:rPr lang="en-GB"/>
              <a:t>Resources audit</a:t>
            </a:r>
          </a:p>
          <a:p>
            <a:pPr eaLnBrk="1" hangingPunct="1">
              <a:defRPr/>
            </a:pPr>
            <a:r>
              <a:rPr lang="en-GB"/>
              <a:t>Classrooms, cupboards, stockrooms</a:t>
            </a:r>
          </a:p>
          <a:p>
            <a:pPr eaLnBrk="1" hangingPunct="1">
              <a:defRPr/>
            </a:pPr>
            <a:r>
              <a:rPr lang="en-GB"/>
              <a:t>School Library </a:t>
            </a:r>
          </a:p>
          <a:p>
            <a:pPr eaLnBrk="1" hangingPunct="1">
              <a:defRPr/>
            </a:pPr>
            <a:r>
              <a:rPr lang="en-GB"/>
              <a:t>Online subscriptions</a:t>
            </a:r>
          </a:p>
          <a:p>
            <a:pPr eaLnBrk="1" hangingPunct="1">
              <a:buFont typeface="Wingdings" pitchFamily="2" charset="2"/>
              <a:buNone/>
              <a:defRPr/>
            </a:pPr>
            <a:endParaRPr lang="en-GB"/>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p:txBody>
          <a:bodyPr/>
          <a:lstStyle/>
          <a:p>
            <a:pPr eaLnBrk="1" hangingPunct="1">
              <a:defRPr/>
            </a:pPr>
            <a:r>
              <a:rPr lang="en-GB"/>
              <a:t>What is available outside?</a:t>
            </a:r>
          </a:p>
        </p:txBody>
      </p:sp>
      <p:sp>
        <p:nvSpPr>
          <p:cNvPr id="7171" name="Rectangle 3"/>
          <p:cNvSpPr>
            <a:spLocks noGrp="1" noRot="1" noChangeArrowheads="1"/>
          </p:cNvSpPr>
          <p:nvPr>
            <p:ph type="body" idx="1"/>
          </p:nvPr>
        </p:nvSpPr>
        <p:spPr/>
        <p:txBody>
          <a:bodyPr/>
          <a:lstStyle/>
          <a:p>
            <a:pPr eaLnBrk="1" hangingPunct="1">
              <a:defRPr/>
            </a:pPr>
            <a:r>
              <a:rPr lang="en-GB"/>
              <a:t>Learning Resources Service</a:t>
            </a:r>
          </a:p>
          <a:p>
            <a:pPr eaLnBrk="1" hangingPunct="1">
              <a:defRPr/>
            </a:pPr>
            <a:r>
              <a:rPr lang="en-GB">
                <a:hlinkClick r:id="rId2"/>
              </a:rPr>
              <a:t>https://vimeo.com/76341902</a:t>
            </a:r>
            <a:r>
              <a:rPr lang="en-GB"/>
              <a:t> </a:t>
            </a:r>
          </a:p>
          <a:p>
            <a:pPr eaLnBrk="1" hangingPunct="1">
              <a:defRPr/>
            </a:pPr>
            <a:r>
              <a:rPr lang="en-GB"/>
              <a:t>Wandsworth Public Library Service</a:t>
            </a:r>
          </a:p>
          <a:p>
            <a:pPr eaLnBrk="1" hangingPunct="1">
              <a:defRPr/>
            </a:pPr>
            <a:r>
              <a:rPr lang="en-GB"/>
              <a:t>Wandsworth Museum</a:t>
            </a:r>
          </a:p>
          <a:p>
            <a:pPr eaLnBrk="1" hangingPunct="1">
              <a:defRPr/>
            </a:pPr>
            <a:r>
              <a:rPr lang="en-GB"/>
              <a:t>Work and Play Scrapstore</a:t>
            </a:r>
          </a:p>
          <a:p>
            <a:pPr eaLnBrk="1" hangingPunct="1">
              <a:defRPr/>
            </a:pPr>
            <a:endParaRPr lang="en-GB"/>
          </a:p>
          <a:p>
            <a:pPr eaLnBrk="1" hangingPunct="1">
              <a:defRPr/>
            </a:pPr>
            <a:endParaRPr lang="en-GB"/>
          </a:p>
          <a:p>
            <a:pPr eaLnBrk="1" hangingPunct="1">
              <a:defRPr/>
            </a:pPr>
            <a:endParaRPr lang="en-GB"/>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eaLnBrk="1" hangingPunct="1">
              <a:defRPr/>
            </a:pPr>
            <a:r>
              <a:rPr lang="en-GB"/>
              <a:t>Online Sources</a:t>
            </a:r>
          </a:p>
        </p:txBody>
      </p:sp>
      <p:sp>
        <p:nvSpPr>
          <p:cNvPr id="8195" name="Rectangle 3"/>
          <p:cNvSpPr>
            <a:spLocks noGrp="1" noRot="1" noChangeArrowheads="1"/>
          </p:cNvSpPr>
          <p:nvPr>
            <p:ph type="body" idx="1"/>
          </p:nvPr>
        </p:nvSpPr>
        <p:spPr/>
        <p:txBody>
          <a:bodyPr/>
          <a:lstStyle/>
          <a:p>
            <a:pPr eaLnBrk="1" hangingPunct="1">
              <a:defRPr/>
            </a:pPr>
            <a:r>
              <a:rPr lang="en-GB"/>
              <a:t>Power of Reading website</a:t>
            </a:r>
          </a:p>
          <a:p>
            <a:pPr eaLnBrk="1" hangingPunct="1">
              <a:defRPr/>
            </a:pPr>
            <a:r>
              <a:rPr lang="en-GB"/>
              <a:t>Child Education</a:t>
            </a:r>
          </a:p>
          <a:p>
            <a:pPr eaLnBrk="1" hangingPunct="1">
              <a:defRPr/>
            </a:pPr>
            <a:r>
              <a:rPr lang="en-GB"/>
              <a:t>TES Website</a:t>
            </a:r>
          </a:p>
          <a:p>
            <a:pPr eaLnBrk="1" hangingPunct="1">
              <a:defRPr/>
            </a:pPr>
            <a:endParaRPr lang="en-GB"/>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p:txBody>
          <a:bodyPr/>
          <a:lstStyle/>
          <a:p>
            <a:pPr eaLnBrk="1" hangingPunct="1">
              <a:defRPr/>
            </a:pPr>
            <a:r>
              <a:rPr lang="en-GB"/>
              <a:t>Power of Reading</a:t>
            </a:r>
          </a:p>
        </p:txBody>
      </p:sp>
      <p:sp>
        <p:nvSpPr>
          <p:cNvPr id="11267" name="Rectangle 3"/>
          <p:cNvSpPr>
            <a:spLocks noGrp="1" noRot="1" noChangeArrowheads="1"/>
          </p:cNvSpPr>
          <p:nvPr>
            <p:ph type="body" idx="1"/>
          </p:nvPr>
        </p:nvSpPr>
        <p:spPr/>
        <p:txBody>
          <a:bodyPr/>
          <a:lstStyle/>
          <a:p>
            <a:pPr eaLnBrk="1" hangingPunct="1">
              <a:defRPr/>
            </a:pPr>
            <a:r>
              <a:rPr lang="en-GB">
                <a:hlinkClick r:id="rId2"/>
              </a:rPr>
              <a:t>www.clpe.co.uk</a:t>
            </a:r>
            <a:endParaRPr lang="en-GB"/>
          </a:p>
          <a:p>
            <a:pPr eaLnBrk="1" hangingPunct="1">
              <a:defRPr/>
            </a:pPr>
            <a:r>
              <a:rPr lang="en-GB"/>
              <a:t>Detailed lesson plans for books from Reception to Year 6</a:t>
            </a:r>
          </a:p>
          <a:p>
            <a:pPr eaLnBrk="1" hangingPunct="1">
              <a:defRPr/>
            </a:pPr>
            <a:r>
              <a:rPr lang="en-GB"/>
              <a:t>Creative and dynamic teaching ideas</a:t>
            </a:r>
          </a:p>
          <a:p>
            <a:pPr eaLnBrk="1" hangingPunct="1">
              <a:defRPr/>
            </a:pPr>
            <a:r>
              <a:rPr lang="en-GB"/>
              <a:t>Tried and tested</a:t>
            </a:r>
          </a:p>
          <a:p>
            <a:pPr eaLnBrk="1" hangingPunct="1">
              <a:defRPr/>
            </a:pPr>
            <a:r>
              <a:rPr lang="en-GB"/>
              <a:t>Examples of good practice </a:t>
            </a:r>
          </a:p>
          <a:p>
            <a:pPr eaLnBrk="1" hangingPunct="1">
              <a:defRPr/>
            </a:pPr>
            <a:r>
              <a:rPr lang="en-GB"/>
              <a:t>Subscription service</a:t>
            </a:r>
          </a:p>
          <a:p>
            <a:pPr eaLnBrk="1" hangingPunct="1">
              <a:defRPr/>
            </a:pPr>
            <a:endParaRPr lang="en-GB"/>
          </a:p>
          <a:p>
            <a:pPr eaLnBrk="1" hangingPunct="1">
              <a:defRPr/>
            </a:pPr>
            <a:endParaRPr lang="en-GB"/>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p:txBody>
          <a:bodyPr/>
          <a:lstStyle/>
          <a:p>
            <a:pPr eaLnBrk="1" hangingPunct="1">
              <a:defRPr/>
            </a:pPr>
            <a:r>
              <a:rPr lang="en-GB"/>
              <a:t>Child/Nursery Education</a:t>
            </a:r>
          </a:p>
        </p:txBody>
      </p:sp>
      <p:sp>
        <p:nvSpPr>
          <p:cNvPr id="10243" name="Rectangle 3"/>
          <p:cNvSpPr>
            <a:spLocks noGrp="1" noRot="1" noChangeArrowheads="1"/>
          </p:cNvSpPr>
          <p:nvPr>
            <p:ph type="body" idx="1"/>
          </p:nvPr>
        </p:nvSpPr>
        <p:spPr/>
        <p:txBody>
          <a:bodyPr/>
          <a:lstStyle/>
          <a:p>
            <a:pPr eaLnBrk="1" hangingPunct="1">
              <a:defRPr/>
            </a:pPr>
            <a:r>
              <a:rPr lang="en-GB">
                <a:hlinkClick r:id="rId2"/>
              </a:rPr>
              <a:t>www.scholastic.co.uk</a:t>
            </a:r>
            <a:endParaRPr lang="en-GB"/>
          </a:p>
          <a:p>
            <a:pPr eaLnBrk="1" hangingPunct="1">
              <a:defRPr/>
            </a:pPr>
            <a:r>
              <a:rPr lang="en-GB"/>
              <a:t>Over 8,000 downloadable resources</a:t>
            </a:r>
          </a:p>
          <a:p>
            <a:pPr eaLnBrk="1" hangingPunct="1">
              <a:defRPr/>
            </a:pPr>
            <a:r>
              <a:rPr lang="en-GB"/>
              <a:t>Posters, worksheets, games</a:t>
            </a:r>
          </a:p>
          <a:p>
            <a:pPr eaLnBrk="1" hangingPunct="1">
              <a:defRPr/>
            </a:pPr>
            <a:r>
              <a:rPr lang="en-GB"/>
              <a:t>Teacher submissions and reviews</a:t>
            </a:r>
          </a:p>
          <a:p>
            <a:pPr eaLnBrk="1" hangingPunct="1">
              <a:defRPr/>
            </a:pPr>
            <a:r>
              <a:rPr lang="en-GB"/>
              <a:t>Regular e-mail updates</a:t>
            </a:r>
          </a:p>
          <a:p>
            <a:pPr eaLnBrk="1" hangingPunct="1">
              <a:defRPr/>
            </a:pPr>
            <a:r>
              <a:rPr lang="en-GB"/>
              <a:t>Very cheap subscription</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lstStyle/>
          <a:p>
            <a:pPr eaLnBrk="1" hangingPunct="1">
              <a:defRPr/>
            </a:pPr>
            <a:r>
              <a:rPr lang="en-GB"/>
              <a:t>Times Educational Supplement</a:t>
            </a:r>
          </a:p>
        </p:txBody>
      </p:sp>
      <p:sp>
        <p:nvSpPr>
          <p:cNvPr id="13315" name="Rectangle 3"/>
          <p:cNvSpPr>
            <a:spLocks noGrp="1" noRot="1" noChangeArrowheads="1"/>
          </p:cNvSpPr>
          <p:nvPr>
            <p:ph type="body" idx="1"/>
          </p:nvPr>
        </p:nvSpPr>
        <p:spPr/>
        <p:txBody>
          <a:bodyPr/>
          <a:lstStyle/>
          <a:p>
            <a:pPr eaLnBrk="1" hangingPunct="1">
              <a:defRPr/>
            </a:pPr>
            <a:r>
              <a:rPr lang="en-GB">
                <a:hlinkClick r:id="rId2"/>
              </a:rPr>
              <a:t>www.tes.co.uk</a:t>
            </a:r>
            <a:endParaRPr lang="en-GB"/>
          </a:p>
          <a:p>
            <a:pPr eaLnBrk="1" hangingPunct="1">
              <a:defRPr/>
            </a:pPr>
            <a:r>
              <a:rPr lang="en-GB"/>
              <a:t>Over 80,000 free resources </a:t>
            </a:r>
          </a:p>
          <a:p>
            <a:pPr eaLnBrk="1" hangingPunct="1">
              <a:defRPr/>
            </a:pPr>
            <a:r>
              <a:rPr lang="en-GB"/>
              <a:t>Uploaded and reviewed by teachers</a:t>
            </a:r>
          </a:p>
          <a:p>
            <a:pPr eaLnBrk="1" hangingPunct="1">
              <a:defRPr/>
            </a:pPr>
            <a:endParaRPr lang="en-GB"/>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p:txBody>
          <a:bodyPr/>
          <a:lstStyle/>
          <a:p>
            <a:pPr eaLnBrk="1" hangingPunct="1">
              <a:defRPr/>
            </a:pPr>
            <a:r>
              <a:rPr lang="en-GB"/>
              <a:t>Pass it around!</a:t>
            </a:r>
          </a:p>
        </p:txBody>
      </p:sp>
      <p:sp>
        <p:nvSpPr>
          <p:cNvPr id="14339" name="Rectangle 3"/>
          <p:cNvSpPr>
            <a:spLocks noGrp="1" noRot="1" noChangeArrowheads="1"/>
          </p:cNvSpPr>
          <p:nvPr>
            <p:ph type="body" idx="1"/>
          </p:nvPr>
        </p:nvSpPr>
        <p:spPr/>
        <p:txBody>
          <a:bodyPr/>
          <a:lstStyle/>
          <a:p>
            <a:pPr eaLnBrk="1" hangingPunct="1">
              <a:defRPr/>
            </a:pPr>
            <a:r>
              <a:rPr lang="en-GB"/>
              <a:t>Share with colleagues within school and outside</a:t>
            </a:r>
          </a:p>
          <a:p>
            <a:pPr eaLnBrk="1" hangingPunct="1">
              <a:defRPr/>
            </a:pPr>
            <a:r>
              <a:rPr lang="en-GB"/>
              <a:t>Wikipage</a:t>
            </a:r>
          </a:p>
          <a:p>
            <a:pPr eaLnBrk="1" hangingPunct="1">
              <a:defRPr/>
            </a:pPr>
            <a:r>
              <a:rPr lang="en-GB"/>
              <a:t>LRS online catalogue</a:t>
            </a:r>
          </a:p>
          <a:p>
            <a:pPr eaLnBrk="1" hangingPunct="1">
              <a:defRPr/>
            </a:pPr>
            <a:r>
              <a:rPr lang="en-GB"/>
              <a:t>Bulletin</a:t>
            </a:r>
          </a:p>
          <a:p>
            <a:pPr eaLnBrk="1" hangingPunct="1">
              <a:defRPr/>
            </a:pPr>
            <a:endParaRPr lang="en-GB"/>
          </a:p>
          <a:p>
            <a:pPr eaLnBrk="1" hangingPunct="1">
              <a:defRPr/>
            </a:pPr>
            <a:endParaRPr lang="en-GB"/>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sz="3200" dirty="0" smtClean="0"/>
              <a:t>English – Mathematics – Science - Computing</a:t>
            </a:r>
            <a:endParaRPr lang="en-GB" sz="3200" dirty="0"/>
          </a:p>
        </p:txBody>
      </p:sp>
      <p:sp>
        <p:nvSpPr>
          <p:cNvPr id="50178" name="Content Placeholder 2"/>
          <p:cNvSpPr>
            <a:spLocks noGrp="1"/>
          </p:cNvSpPr>
          <p:nvPr>
            <p:ph idx="1"/>
          </p:nvPr>
        </p:nvSpPr>
        <p:spPr/>
        <p:txBody>
          <a:bodyPr/>
          <a:lstStyle/>
          <a:p>
            <a:r>
              <a:rPr lang="en-GB" smtClean="0"/>
              <a:t>Programmes for subject leaders and class teachers are now underway. </a:t>
            </a:r>
          </a:p>
          <a:p>
            <a:r>
              <a:rPr lang="en-GB" smtClean="0"/>
              <a:t>Let us know if teachers are not getting places as courses fill up. We can repeat.</a:t>
            </a:r>
          </a:p>
          <a:p>
            <a:endParaRPr lang="en-GB" smtClean="0"/>
          </a:p>
        </p:txBody>
      </p:sp>
      <p:sp>
        <p:nvSpPr>
          <p:cNvPr id="50179"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Agenda</a:t>
            </a:r>
            <a:endParaRPr lang="en-GB" dirty="0"/>
          </a:p>
        </p:txBody>
      </p:sp>
      <p:sp>
        <p:nvSpPr>
          <p:cNvPr id="3" name="Content Placeholder 2"/>
          <p:cNvSpPr>
            <a:spLocks noGrp="1"/>
          </p:cNvSpPr>
          <p:nvPr>
            <p:ph idx="1"/>
          </p:nvPr>
        </p:nvSpPr>
        <p:spPr/>
        <p:txBody>
          <a:bodyPr rtlCol="0">
            <a:normAutofit/>
          </a:bodyPr>
          <a:lstStyle/>
          <a:p>
            <a:pPr marL="182880" indent="-182880" fontAlgn="auto">
              <a:spcAft>
                <a:spcPts val="0"/>
              </a:spcAft>
              <a:buFont typeface="Arial" pitchFamily="34" charset="0"/>
              <a:buChar char="•"/>
              <a:defRPr/>
            </a:pPr>
            <a:r>
              <a:rPr lang="en-GB" dirty="0" smtClean="0"/>
              <a:t>Network </a:t>
            </a:r>
            <a:r>
              <a:rPr lang="en-GB" dirty="0"/>
              <a:t>sharing of priorities, initial ideas and action plans</a:t>
            </a:r>
          </a:p>
          <a:p>
            <a:pPr marL="182880" indent="-182880" fontAlgn="auto">
              <a:spcAft>
                <a:spcPts val="0"/>
              </a:spcAft>
              <a:buFont typeface="Arial" pitchFamily="34" charset="0"/>
              <a:buChar char="•"/>
              <a:defRPr/>
            </a:pPr>
            <a:r>
              <a:rPr lang="en-GB" dirty="0" smtClean="0"/>
              <a:t>Setting </a:t>
            </a:r>
            <a:r>
              <a:rPr lang="en-GB" dirty="0"/>
              <a:t>cluster </a:t>
            </a:r>
            <a:r>
              <a:rPr lang="en-GB" dirty="0" smtClean="0"/>
              <a:t>priorities</a:t>
            </a:r>
          </a:p>
          <a:p>
            <a:pPr marL="182880" indent="-182880" fontAlgn="auto">
              <a:spcAft>
                <a:spcPts val="0"/>
              </a:spcAft>
              <a:buFont typeface="Arial" pitchFamily="34" charset="0"/>
              <a:buChar char="•"/>
              <a:defRPr/>
            </a:pPr>
            <a:r>
              <a:rPr lang="en-GB" dirty="0" smtClean="0"/>
              <a:t>Facilitating cross school visits</a:t>
            </a:r>
          </a:p>
          <a:p>
            <a:pPr marL="182880" indent="-182880" fontAlgn="auto">
              <a:spcAft>
                <a:spcPts val="0"/>
              </a:spcAft>
              <a:buFont typeface="Arial" pitchFamily="34" charset="0"/>
              <a:buChar char="•"/>
              <a:defRPr/>
            </a:pPr>
            <a:r>
              <a:rPr lang="en-GB" dirty="0" smtClean="0"/>
              <a:t>Assessment</a:t>
            </a:r>
            <a:r>
              <a:rPr lang="en-GB" dirty="0"/>
              <a:t>; </a:t>
            </a:r>
            <a:r>
              <a:rPr lang="en-GB" dirty="0" smtClean="0"/>
              <a:t>exploring assessment </a:t>
            </a:r>
            <a:r>
              <a:rPr lang="en-GB" dirty="0"/>
              <a:t>for the new programmes of study</a:t>
            </a:r>
          </a:p>
          <a:p>
            <a:pPr marL="182880" indent="-182880" fontAlgn="auto">
              <a:spcAft>
                <a:spcPts val="0"/>
              </a:spcAft>
              <a:buFont typeface="Arial" pitchFamily="34" charset="0"/>
              <a:buChar char="•"/>
              <a:defRPr/>
            </a:pPr>
            <a:r>
              <a:rPr lang="en-GB" dirty="0"/>
              <a:t>Learning resources library – how the LRC can support the new curriculum</a:t>
            </a:r>
          </a:p>
          <a:p>
            <a:pPr marL="182880" indent="-182880" fontAlgn="auto">
              <a:spcAft>
                <a:spcPts val="0"/>
              </a:spcAft>
              <a:buFont typeface="Arial" pitchFamily="34" charset="0"/>
              <a:buChar char="•"/>
              <a:defRPr/>
            </a:pPr>
            <a:r>
              <a:rPr lang="en-GB" dirty="0"/>
              <a:t>Updates on foundation subject development groups</a:t>
            </a:r>
          </a:p>
          <a:p>
            <a:pPr marL="182880" indent="-182880" fontAlgn="auto">
              <a:spcAft>
                <a:spcPts val="0"/>
              </a:spcAft>
              <a:buFont typeface="Arial" pitchFamily="34" charset="0"/>
              <a:buChar char="•"/>
              <a:defRPr/>
            </a:pPr>
            <a:r>
              <a:rPr lang="en-GB" dirty="0"/>
              <a:t>Dates for Spring and Summer term meetings</a:t>
            </a:r>
          </a:p>
          <a:p>
            <a:pPr marL="114300" indent="0" fontAlgn="auto">
              <a:spcAft>
                <a:spcPts val="0"/>
              </a:spcAft>
              <a:buFont typeface="Arial" pitchFamily="34" charset="0"/>
              <a:buNone/>
              <a:defRPr/>
            </a:pPr>
            <a:endParaRPr lang="en-GB" dirty="0"/>
          </a:p>
        </p:txBody>
      </p:sp>
      <p:sp>
        <p:nvSpPr>
          <p:cNvPr id="29699"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Curriculum Updates </a:t>
            </a:r>
            <a:endParaRPr lang="en-GB" dirty="0"/>
          </a:p>
        </p:txBody>
      </p:sp>
      <p:sp>
        <p:nvSpPr>
          <p:cNvPr id="3" name="Content Placeholder 2"/>
          <p:cNvSpPr>
            <a:spLocks noGrp="1"/>
          </p:cNvSpPr>
          <p:nvPr>
            <p:ph idx="1"/>
          </p:nvPr>
        </p:nvSpPr>
        <p:spPr/>
        <p:txBody>
          <a:bodyPr rtlCol="0">
            <a:normAutofit fontScale="92500" lnSpcReduction="10000"/>
          </a:bodyPr>
          <a:lstStyle/>
          <a:p>
            <a:pPr marL="182880" indent="-182880" fontAlgn="auto">
              <a:spcAft>
                <a:spcPts val="0"/>
              </a:spcAft>
              <a:buFont typeface="Arial" pitchFamily="34" charset="0"/>
              <a:buChar char="•"/>
              <a:defRPr/>
            </a:pPr>
            <a:r>
              <a:rPr lang="en-GB" dirty="0"/>
              <a:t>Government investments: NCETM, STEM (primary science grouped by topic</a:t>
            </a:r>
            <a:r>
              <a:rPr lang="en-GB" dirty="0" smtClean="0"/>
              <a:t>).</a:t>
            </a:r>
            <a:endParaRPr lang="en-GB" dirty="0"/>
          </a:p>
          <a:p>
            <a:pPr marL="182880" indent="-182880" fontAlgn="auto">
              <a:spcAft>
                <a:spcPts val="0"/>
              </a:spcAft>
              <a:buFont typeface="Arial" pitchFamily="34" charset="0"/>
              <a:buChar char="•"/>
              <a:defRPr/>
            </a:pPr>
            <a:r>
              <a:rPr lang="en-GB" dirty="0"/>
              <a:t>£2m for additional master computer teachers</a:t>
            </a:r>
          </a:p>
          <a:p>
            <a:pPr marL="182880" indent="-182880" fontAlgn="auto">
              <a:spcAft>
                <a:spcPts val="0"/>
              </a:spcAft>
              <a:buFont typeface="Arial" pitchFamily="34" charset="0"/>
              <a:buChar char="•"/>
              <a:defRPr/>
            </a:pPr>
            <a:r>
              <a:rPr lang="en-GB" dirty="0" smtClean="0"/>
              <a:t>'Expert </a:t>
            </a:r>
            <a:r>
              <a:rPr lang="en-GB" dirty="0"/>
              <a:t>groups' looking at challenges for ITE </a:t>
            </a:r>
            <a:r>
              <a:rPr lang="en-GB" dirty="0" err="1"/>
              <a:t>eg</a:t>
            </a:r>
            <a:r>
              <a:rPr lang="en-GB" dirty="0"/>
              <a:t> computing and geography</a:t>
            </a:r>
          </a:p>
          <a:p>
            <a:pPr marL="182880" indent="-182880" fontAlgn="auto">
              <a:spcAft>
                <a:spcPts val="0"/>
              </a:spcAft>
              <a:buFont typeface="Arial" pitchFamily="34" charset="0"/>
              <a:buChar char="•"/>
              <a:defRPr/>
            </a:pPr>
            <a:r>
              <a:rPr lang="en-GB" dirty="0" smtClean="0"/>
              <a:t>Subject </a:t>
            </a:r>
            <a:r>
              <a:rPr lang="en-GB" dirty="0"/>
              <a:t>associations and publishers developing new materials (</a:t>
            </a:r>
            <a:r>
              <a:rPr lang="en-GB" dirty="0" err="1"/>
              <a:t>eg</a:t>
            </a:r>
            <a:r>
              <a:rPr lang="en-GB" dirty="0"/>
              <a:t> The </a:t>
            </a:r>
            <a:r>
              <a:rPr lang="en-GB" dirty="0" smtClean="0"/>
              <a:t>Historical Association</a:t>
            </a:r>
            <a:r>
              <a:rPr lang="en-GB" dirty="0"/>
              <a:t>)</a:t>
            </a:r>
          </a:p>
          <a:p>
            <a:pPr marL="182880" indent="-182880" fontAlgn="auto">
              <a:spcAft>
                <a:spcPts val="0"/>
              </a:spcAft>
              <a:buFont typeface="Arial" pitchFamily="34" charset="0"/>
              <a:buChar char="•"/>
              <a:defRPr/>
            </a:pPr>
            <a:r>
              <a:rPr lang="en-GB" dirty="0" err="1" smtClean="0"/>
              <a:t>DfE</a:t>
            </a:r>
            <a:r>
              <a:rPr lang="en-GB" dirty="0" smtClean="0"/>
              <a:t> </a:t>
            </a:r>
            <a:r>
              <a:rPr lang="en-GB" dirty="0"/>
              <a:t>going where teachers go: </a:t>
            </a:r>
            <a:r>
              <a:rPr lang="en-GB" dirty="0" err="1"/>
              <a:t>TESonline</a:t>
            </a:r>
            <a:r>
              <a:rPr lang="en-GB" dirty="0"/>
              <a:t>, Guardian, </a:t>
            </a:r>
            <a:r>
              <a:rPr lang="en-GB" dirty="0" err="1"/>
              <a:t>Teachit</a:t>
            </a:r>
            <a:r>
              <a:rPr lang="en-GB" dirty="0"/>
              <a:t>, SLT chat, </a:t>
            </a:r>
            <a:r>
              <a:rPr lang="en-GB" dirty="0" smtClean="0"/>
              <a:t>through media </a:t>
            </a:r>
            <a:r>
              <a:rPr lang="en-GB" dirty="0"/>
              <a:t>channels </a:t>
            </a:r>
            <a:r>
              <a:rPr lang="en-GB" dirty="0" smtClean="0"/>
              <a:t>....</a:t>
            </a:r>
          </a:p>
          <a:p>
            <a:pPr marL="182880" indent="-182880" fontAlgn="auto">
              <a:spcAft>
                <a:spcPts val="0"/>
              </a:spcAft>
              <a:buFont typeface="Arial" pitchFamily="34" charset="0"/>
              <a:buChar char="•"/>
              <a:defRPr/>
            </a:pPr>
            <a:r>
              <a:rPr lang="en-GB" dirty="0"/>
              <a:t>Ofsted monitoring of new </a:t>
            </a:r>
            <a:r>
              <a:rPr lang="en-GB" dirty="0" smtClean="0"/>
              <a:t>curriculum – will check </a:t>
            </a:r>
            <a:r>
              <a:rPr lang="en-GB" dirty="0"/>
              <a:t>how schools broadly preparing for </a:t>
            </a:r>
            <a:r>
              <a:rPr lang="en-GB" dirty="0" smtClean="0"/>
              <a:t>curriculum as part of the leadership and management judgement. </a:t>
            </a:r>
          </a:p>
          <a:p>
            <a:pPr marL="182880" indent="-182880" fontAlgn="auto">
              <a:spcAft>
                <a:spcPts val="0"/>
              </a:spcAft>
              <a:buFont typeface="Arial" pitchFamily="34" charset="0"/>
              <a:buChar char="•"/>
              <a:defRPr/>
            </a:pPr>
            <a:r>
              <a:rPr lang="en-GB" dirty="0" smtClean="0"/>
              <a:t>Priority focus on </a:t>
            </a:r>
            <a:r>
              <a:rPr lang="en-GB" dirty="0"/>
              <a:t>what </a:t>
            </a:r>
            <a:r>
              <a:rPr lang="en-GB" dirty="0" smtClean="0"/>
              <a:t>schools are </a:t>
            </a:r>
            <a:r>
              <a:rPr lang="en-GB" dirty="0"/>
              <a:t>achieving, </a:t>
            </a:r>
            <a:r>
              <a:rPr lang="en-GB" dirty="0" smtClean="0"/>
              <a:t>they will not police the </a:t>
            </a:r>
            <a:r>
              <a:rPr lang="en-GB" dirty="0"/>
              <a:t>match between </a:t>
            </a:r>
            <a:r>
              <a:rPr lang="en-GB" dirty="0" smtClean="0"/>
              <a:t>curriculum and delivery.</a:t>
            </a:r>
            <a:endParaRPr lang="en-GB" dirty="0"/>
          </a:p>
        </p:txBody>
      </p:sp>
      <p:sp>
        <p:nvSpPr>
          <p:cNvPr id="51203"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sz="3200" dirty="0" smtClean="0"/>
              <a:t>Curriculum Development Groups- Updates</a:t>
            </a:r>
            <a:endParaRPr lang="en-GB" sz="3200" dirty="0"/>
          </a:p>
        </p:txBody>
      </p:sp>
      <p:sp>
        <p:nvSpPr>
          <p:cNvPr id="3" name="Content Placeholder 2"/>
          <p:cNvSpPr>
            <a:spLocks noGrp="1"/>
          </p:cNvSpPr>
          <p:nvPr>
            <p:ph idx="1"/>
          </p:nvPr>
        </p:nvSpPr>
        <p:spPr/>
        <p:txBody>
          <a:bodyPr rtlCol="0">
            <a:normAutofit fontScale="92500"/>
          </a:bodyPr>
          <a:lstStyle/>
          <a:p>
            <a:pPr marL="182880" indent="-182880" fontAlgn="auto">
              <a:spcAft>
                <a:spcPts val="0"/>
              </a:spcAft>
              <a:buFont typeface="Arial" pitchFamily="34" charset="0"/>
              <a:buChar char="•"/>
              <a:defRPr/>
            </a:pPr>
            <a:r>
              <a:rPr lang="en-GB" dirty="0"/>
              <a:t>Nick Miller and Peter Freeman will be working with the PE Curriculum Development Group.  Guidance from the development groups will be fed into the re-established primary PE network meetings (Termly). The first took place on 4</a:t>
            </a:r>
            <a:r>
              <a:rPr lang="en-GB" baseline="30000" dirty="0"/>
              <a:t>th</a:t>
            </a:r>
            <a:r>
              <a:rPr lang="en-GB" dirty="0"/>
              <a:t> October .</a:t>
            </a:r>
          </a:p>
          <a:p>
            <a:pPr marL="182880" indent="-182880" fontAlgn="auto">
              <a:spcAft>
                <a:spcPts val="0"/>
              </a:spcAft>
              <a:buFont typeface="Arial" pitchFamily="34" charset="0"/>
              <a:buChar char="•"/>
              <a:defRPr/>
            </a:pPr>
            <a:r>
              <a:rPr lang="en-GB" dirty="0"/>
              <a:t>Domini Stone from Network for Languages London has produced a primary languages questionnaire which will inform her work with the development group. Please complete today and leave with Davina/ Elizabeth.</a:t>
            </a:r>
          </a:p>
          <a:p>
            <a:pPr marL="182880" indent="-182880" fontAlgn="auto">
              <a:spcAft>
                <a:spcPts val="0"/>
              </a:spcAft>
              <a:buFont typeface="Arial" pitchFamily="34" charset="0"/>
              <a:buChar char="•"/>
              <a:defRPr/>
            </a:pPr>
            <a:r>
              <a:rPr lang="en-GB" dirty="0"/>
              <a:t>Dates for the history and P.E. development group will be released over the next week. Details will be put up onto the </a:t>
            </a:r>
            <a:r>
              <a:rPr lang="en-GB" dirty="0" err="1"/>
              <a:t>wikispace</a:t>
            </a:r>
            <a:r>
              <a:rPr lang="en-GB" dirty="0"/>
              <a:t> and emailed to you directly</a:t>
            </a:r>
            <a:r>
              <a:rPr lang="en-GB" dirty="0" smtClean="0"/>
              <a:t>.</a:t>
            </a:r>
          </a:p>
          <a:p>
            <a:pPr marL="182880" indent="-182880" fontAlgn="auto">
              <a:spcAft>
                <a:spcPts val="0"/>
              </a:spcAft>
              <a:buFont typeface="Arial" pitchFamily="34" charset="0"/>
              <a:buChar char="•"/>
              <a:defRPr/>
            </a:pPr>
            <a:r>
              <a:rPr lang="en-GB" dirty="0" smtClean="0"/>
              <a:t>Would development groups for PSHE and RE also be useful?</a:t>
            </a:r>
            <a:endParaRPr lang="en-GB" dirty="0"/>
          </a:p>
          <a:p>
            <a:pPr marL="182880" indent="-182880" fontAlgn="auto">
              <a:spcAft>
                <a:spcPts val="0"/>
              </a:spcAft>
              <a:buFont typeface="Arial" pitchFamily="34" charset="0"/>
              <a:buChar char="•"/>
              <a:defRPr/>
            </a:pPr>
            <a:endParaRPr lang="en-GB" dirty="0"/>
          </a:p>
        </p:txBody>
      </p:sp>
      <p:sp>
        <p:nvSpPr>
          <p:cNvPr id="52227"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Timetable of changes</a:t>
            </a:r>
            <a:endParaRPr lang="en-GB" dirty="0"/>
          </a:p>
        </p:txBody>
      </p:sp>
      <p:sp>
        <p:nvSpPr>
          <p:cNvPr id="3" name="Content Placeholder 2"/>
          <p:cNvSpPr>
            <a:spLocks noGrp="1"/>
          </p:cNvSpPr>
          <p:nvPr>
            <p:ph idx="1"/>
          </p:nvPr>
        </p:nvSpPr>
        <p:spPr>
          <a:xfrm>
            <a:off x="457200" y="1268413"/>
            <a:ext cx="7620000" cy="5329237"/>
          </a:xfrm>
        </p:spPr>
        <p:txBody>
          <a:bodyPr rtlCol="0">
            <a:normAutofit/>
          </a:bodyPr>
          <a:lstStyle/>
          <a:p>
            <a:pPr marL="0" indent="0" fontAlgn="auto">
              <a:spcAft>
                <a:spcPts val="0"/>
              </a:spcAft>
              <a:buNone/>
              <a:defRPr/>
            </a:pPr>
            <a:endParaRPr lang="en-GB" dirty="0" smtClean="0"/>
          </a:p>
          <a:p>
            <a:pPr marL="0" indent="0" fontAlgn="auto">
              <a:spcAft>
                <a:spcPts val="0"/>
              </a:spcAft>
              <a:buNone/>
              <a:defRPr/>
            </a:pPr>
            <a:r>
              <a:rPr lang="en-GB" dirty="0" smtClean="0"/>
              <a:t>Rising Stars have created a useful table documenting the implementation timeline of the National Curriculum</a:t>
            </a:r>
          </a:p>
          <a:p>
            <a:pPr marL="0" indent="0" fontAlgn="auto">
              <a:spcAft>
                <a:spcPts val="0"/>
              </a:spcAft>
              <a:buNone/>
              <a:defRPr/>
            </a:pPr>
            <a:endParaRPr lang="en-GB" dirty="0"/>
          </a:p>
          <a:p>
            <a:pPr marL="0" indent="0" fontAlgn="auto">
              <a:spcAft>
                <a:spcPts val="0"/>
              </a:spcAft>
              <a:buNone/>
              <a:defRPr/>
            </a:pPr>
            <a:r>
              <a:rPr lang="en-GB" dirty="0" smtClean="0">
                <a:hlinkClick r:id="rId3"/>
              </a:rPr>
              <a:t>http</a:t>
            </a:r>
            <a:r>
              <a:rPr lang="en-GB" dirty="0">
                <a:hlinkClick r:id="rId3"/>
              </a:rPr>
              <a:t>://</a:t>
            </a:r>
            <a:r>
              <a:rPr lang="en-GB" dirty="0" smtClean="0">
                <a:hlinkClick r:id="rId3"/>
              </a:rPr>
              <a:t>www.risingstars-uk.com/uploads/publications/1204.Pdf</a:t>
            </a:r>
            <a:endParaRPr lang="en-GB" dirty="0" smtClean="0"/>
          </a:p>
          <a:p>
            <a:pPr marL="0" indent="0" fontAlgn="auto">
              <a:spcAft>
                <a:spcPts val="0"/>
              </a:spcAft>
              <a:buNone/>
              <a:defRPr/>
            </a:pPr>
            <a:endParaRPr lang="en-GB" dirty="0"/>
          </a:p>
          <a:p>
            <a:pPr marL="0" indent="0" fontAlgn="auto">
              <a:spcAft>
                <a:spcPts val="0"/>
              </a:spcAft>
              <a:buNone/>
              <a:defRPr/>
            </a:pPr>
            <a:endParaRPr lang="en-GB" smtClean="0"/>
          </a:p>
          <a:p>
            <a:pPr marL="0" indent="0" fontAlgn="auto">
              <a:spcAft>
                <a:spcPts val="0"/>
              </a:spcAft>
              <a:buNone/>
              <a:defRPr/>
            </a:pPr>
            <a:endParaRPr lang="en-GB" smtClean="0"/>
          </a:p>
          <a:p>
            <a:pPr marL="0" indent="0" fontAlgn="auto">
              <a:spcAft>
                <a:spcPts val="0"/>
              </a:spcAft>
              <a:buNone/>
              <a:defRPr/>
            </a:pPr>
            <a:endParaRPr lang="en-GB" dirty="0"/>
          </a:p>
        </p:txBody>
      </p:sp>
      <p:sp>
        <p:nvSpPr>
          <p:cNvPr id="54275"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Keeping updated</a:t>
            </a:r>
            <a:endParaRPr lang="en-GB" dirty="0"/>
          </a:p>
        </p:txBody>
      </p:sp>
      <p:sp>
        <p:nvSpPr>
          <p:cNvPr id="3" name="Content Placeholder 2"/>
          <p:cNvSpPr>
            <a:spLocks noGrp="1"/>
          </p:cNvSpPr>
          <p:nvPr>
            <p:ph idx="1"/>
          </p:nvPr>
        </p:nvSpPr>
        <p:spPr>
          <a:xfrm>
            <a:off x="457200" y="1412875"/>
            <a:ext cx="8229600" cy="5256213"/>
          </a:xfrm>
        </p:spPr>
        <p:txBody>
          <a:bodyPr rtlCol="0">
            <a:normAutofit/>
          </a:bodyPr>
          <a:lstStyle/>
          <a:p>
            <a:pPr marL="0" indent="0" fontAlgn="auto">
              <a:spcAft>
                <a:spcPts val="0"/>
              </a:spcAft>
              <a:buFont typeface="Arial" pitchFamily="34" charset="0"/>
              <a:buNone/>
              <a:defRPr/>
            </a:pPr>
            <a:endParaRPr lang="en-GB" dirty="0" smtClean="0"/>
          </a:p>
          <a:p>
            <a:pPr marL="182880" indent="-182880" fontAlgn="auto">
              <a:spcAft>
                <a:spcPts val="0"/>
              </a:spcAft>
              <a:buFont typeface="Arial" pitchFamily="34" charset="0"/>
              <a:buChar char="•"/>
              <a:defRPr/>
            </a:pPr>
            <a:r>
              <a:rPr lang="en-GB" dirty="0" smtClean="0"/>
              <a:t>Email</a:t>
            </a:r>
          </a:p>
          <a:p>
            <a:pPr marL="0" indent="0" fontAlgn="auto">
              <a:spcAft>
                <a:spcPts val="0"/>
              </a:spcAft>
              <a:buFont typeface="Arial" pitchFamily="34" charset="0"/>
              <a:buNone/>
              <a:defRPr/>
            </a:pPr>
            <a:endParaRPr lang="en-GB" dirty="0" smtClean="0"/>
          </a:p>
          <a:p>
            <a:pPr marL="182880" indent="-182880" fontAlgn="auto">
              <a:spcAft>
                <a:spcPts val="0"/>
              </a:spcAft>
              <a:buFont typeface="Arial" pitchFamily="34" charset="0"/>
              <a:buChar char="•"/>
              <a:defRPr/>
            </a:pPr>
            <a:r>
              <a:rPr lang="en-GB" dirty="0" err="1" smtClean="0"/>
              <a:t>Wikispace</a:t>
            </a:r>
            <a:endParaRPr lang="en-GB" dirty="0" smtClean="0"/>
          </a:p>
          <a:p>
            <a:pPr marL="0" indent="0" fontAlgn="auto">
              <a:spcAft>
                <a:spcPts val="0"/>
              </a:spcAft>
              <a:buFont typeface="Arial" pitchFamily="34" charset="0"/>
              <a:buNone/>
              <a:defRPr/>
            </a:pPr>
            <a:r>
              <a:rPr lang="en-GB" dirty="0">
                <a:hlinkClick r:id="rId2"/>
              </a:rPr>
              <a:t>http://primarynationalcurriculum2014.wikispaces.com</a:t>
            </a:r>
            <a:r>
              <a:rPr lang="en-GB" dirty="0" smtClean="0">
                <a:hlinkClick r:id="rId2"/>
              </a:rPr>
              <a:t>/</a:t>
            </a:r>
            <a:endParaRPr lang="en-GB" dirty="0" smtClean="0"/>
          </a:p>
          <a:p>
            <a:pPr marL="0" indent="0" fontAlgn="auto">
              <a:spcAft>
                <a:spcPts val="0"/>
              </a:spcAft>
              <a:buFont typeface="Arial" pitchFamily="34" charset="0"/>
              <a:buNone/>
              <a:defRPr/>
            </a:pPr>
            <a:endParaRPr lang="en-GB" dirty="0" smtClean="0"/>
          </a:p>
          <a:p>
            <a:pPr marL="182880" indent="-182880" fontAlgn="auto">
              <a:spcAft>
                <a:spcPts val="0"/>
              </a:spcAft>
              <a:buFont typeface="Arial" pitchFamily="34" charset="0"/>
              <a:buChar char="•"/>
              <a:defRPr/>
            </a:pPr>
            <a:r>
              <a:rPr lang="en-GB" dirty="0" smtClean="0"/>
              <a:t>Twitter</a:t>
            </a:r>
          </a:p>
          <a:p>
            <a:pPr marL="0" indent="0" fontAlgn="auto">
              <a:spcAft>
                <a:spcPts val="0"/>
              </a:spcAft>
              <a:buFont typeface="Arial" pitchFamily="34" charset="0"/>
              <a:buNone/>
              <a:defRPr/>
            </a:pPr>
            <a:r>
              <a:rPr lang="en-GB" dirty="0" smtClean="0"/>
              <a:t>@</a:t>
            </a:r>
            <a:r>
              <a:rPr lang="en-GB" dirty="0" err="1" smtClean="0"/>
              <a:t>CurriculumWatch</a:t>
            </a:r>
            <a:endParaRPr lang="en-GB" dirty="0" smtClean="0"/>
          </a:p>
          <a:p>
            <a:pPr marL="0" indent="0" fontAlgn="auto">
              <a:spcAft>
                <a:spcPts val="0"/>
              </a:spcAft>
              <a:buFont typeface="Arial" pitchFamily="34" charset="0"/>
              <a:buNone/>
              <a:defRPr/>
            </a:pPr>
            <a:endParaRPr lang="en-GB" dirty="0" smtClean="0"/>
          </a:p>
          <a:p>
            <a:pPr marL="0" indent="0" fontAlgn="auto">
              <a:spcAft>
                <a:spcPts val="0"/>
              </a:spcAft>
              <a:buFont typeface="Arial" pitchFamily="34" charset="0"/>
              <a:buNone/>
              <a:defRPr/>
            </a:pPr>
            <a:endParaRPr lang="en-GB" dirty="0" smtClean="0"/>
          </a:p>
          <a:p>
            <a:pPr marL="0" indent="0" fontAlgn="auto">
              <a:spcAft>
                <a:spcPts val="0"/>
              </a:spcAft>
              <a:buFont typeface="Arial" pitchFamily="34" charset="0"/>
              <a:buNone/>
              <a:defRPr/>
            </a:pPr>
            <a:endParaRPr lang="en-GB" dirty="0" smtClean="0"/>
          </a:p>
          <a:p>
            <a:pPr marL="182880" indent="-182880" fontAlgn="auto">
              <a:spcAft>
                <a:spcPts val="0"/>
              </a:spcAft>
              <a:buFont typeface="Arial" pitchFamily="34" charset="0"/>
              <a:buChar char="•"/>
              <a:defRPr/>
            </a:pPr>
            <a:endParaRPr lang="en-GB" dirty="0"/>
          </a:p>
        </p:txBody>
      </p:sp>
      <p:sp>
        <p:nvSpPr>
          <p:cNvPr id="56323"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Aims of the cluster groups</a:t>
            </a:r>
            <a:endParaRPr lang="en-GB" dirty="0"/>
          </a:p>
        </p:txBody>
      </p:sp>
      <p:sp>
        <p:nvSpPr>
          <p:cNvPr id="3" name="Content Placeholder 2"/>
          <p:cNvSpPr>
            <a:spLocks noGrp="1"/>
          </p:cNvSpPr>
          <p:nvPr>
            <p:ph idx="1"/>
          </p:nvPr>
        </p:nvSpPr>
        <p:spPr/>
        <p:txBody>
          <a:bodyPr rtlCol="0">
            <a:normAutofit/>
          </a:bodyPr>
          <a:lstStyle/>
          <a:p>
            <a:pPr marL="0" indent="0" fontAlgn="auto">
              <a:spcAft>
                <a:spcPts val="0"/>
              </a:spcAft>
              <a:buFont typeface="Arial" pitchFamily="34" charset="0"/>
              <a:buNone/>
              <a:defRPr/>
            </a:pPr>
            <a:r>
              <a:rPr lang="en-GB" dirty="0" smtClean="0"/>
              <a:t>To meet regularly to:</a:t>
            </a:r>
          </a:p>
          <a:p>
            <a:pPr marL="182880" indent="-182880" fontAlgn="auto">
              <a:spcAft>
                <a:spcPts val="0"/>
              </a:spcAft>
              <a:buFont typeface="Arial" pitchFamily="34" charset="0"/>
              <a:buChar char="•"/>
              <a:defRPr/>
            </a:pPr>
            <a:r>
              <a:rPr lang="en-GB" dirty="0" smtClean="0"/>
              <a:t>Share experiences of implementing the new National Curriculum</a:t>
            </a:r>
          </a:p>
          <a:p>
            <a:pPr marL="182880" indent="-182880" fontAlgn="auto">
              <a:spcAft>
                <a:spcPts val="0"/>
              </a:spcAft>
              <a:buFont typeface="Arial" pitchFamily="34" charset="0"/>
              <a:buChar char="•"/>
              <a:defRPr/>
            </a:pPr>
            <a:r>
              <a:rPr lang="en-GB" dirty="0" smtClean="0"/>
              <a:t>To address common priorities in more detail</a:t>
            </a:r>
          </a:p>
          <a:p>
            <a:pPr marL="182880" indent="-182880" fontAlgn="auto">
              <a:spcAft>
                <a:spcPts val="0"/>
              </a:spcAft>
              <a:buFont typeface="Arial" pitchFamily="34" charset="0"/>
              <a:buChar char="•"/>
              <a:defRPr/>
            </a:pPr>
            <a:r>
              <a:rPr lang="en-GB" dirty="0" smtClean="0"/>
              <a:t>To receive national updates </a:t>
            </a:r>
          </a:p>
          <a:p>
            <a:pPr marL="182880" indent="-182880" fontAlgn="auto">
              <a:spcAft>
                <a:spcPts val="0"/>
              </a:spcAft>
              <a:buFont typeface="Arial" pitchFamily="34" charset="0"/>
              <a:buChar char="•"/>
              <a:defRPr/>
            </a:pPr>
            <a:r>
              <a:rPr lang="en-GB" dirty="0" smtClean="0"/>
              <a:t>To receive subject specific updates from development groups</a:t>
            </a:r>
          </a:p>
          <a:p>
            <a:pPr marL="182880" indent="-182880" fontAlgn="auto">
              <a:spcAft>
                <a:spcPts val="0"/>
              </a:spcAft>
              <a:buFont typeface="Arial" pitchFamily="34" charset="0"/>
              <a:buChar char="•"/>
              <a:defRPr/>
            </a:pPr>
            <a:r>
              <a:rPr lang="en-GB" dirty="0" smtClean="0"/>
              <a:t>To provide the forum for sharing curriculum and planning resources</a:t>
            </a:r>
          </a:p>
          <a:p>
            <a:pPr marL="182880" indent="-182880" fontAlgn="auto">
              <a:spcAft>
                <a:spcPts val="0"/>
              </a:spcAft>
              <a:buFont typeface="Arial" pitchFamily="34" charset="0"/>
              <a:buChar char="•"/>
              <a:defRPr/>
            </a:pPr>
            <a:endParaRPr lang="en-GB" dirty="0"/>
          </a:p>
          <a:p>
            <a:pPr marL="0" indent="0" fontAlgn="auto">
              <a:spcAft>
                <a:spcPts val="0"/>
              </a:spcAft>
              <a:buFont typeface="Arial" pitchFamily="34" charset="0"/>
              <a:buNone/>
              <a:defRPr/>
            </a:pPr>
            <a:endParaRPr lang="en-GB" dirty="0"/>
          </a:p>
        </p:txBody>
      </p:sp>
      <p:sp>
        <p:nvSpPr>
          <p:cNvPr id="30723"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Where are you up to?</a:t>
            </a:r>
            <a:endParaRPr lang="en-GB" dirty="0"/>
          </a:p>
        </p:txBody>
      </p:sp>
      <p:sp>
        <p:nvSpPr>
          <p:cNvPr id="3" name="Content Placeholder 2"/>
          <p:cNvSpPr>
            <a:spLocks noGrp="1"/>
          </p:cNvSpPr>
          <p:nvPr>
            <p:ph idx="1"/>
          </p:nvPr>
        </p:nvSpPr>
        <p:spPr/>
        <p:txBody>
          <a:bodyPr rtlCol="0">
            <a:normAutofit/>
          </a:bodyPr>
          <a:lstStyle/>
          <a:p>
            <a:pPr marL="0" indent="0" fontAlgn="auto">
              <a:spcAft>
                <a:spcPts val="0"/>
              </a:spcAft>
              <a:buFont typeface="Arial" pitchFamily="34" charset="0"/>
              <a:buNone/>
              <a:defRPr/>
            </a:pPr>
            <a:r>
              <a:rPr lang="en-GB" dirty="0" smtClean="0"/>
              <a:t>Discuss</a:t>
            </a:r>
          </a:p>
          <a:p>
            <a:pPr marL="182880" indent="-182880" fontAlgn="auto">
              <a:spcAft>
                <a:spcPts val="0"/>
              </a:spcAft>
              <a:buFont typeface="Arial" pitchFamily="34" charset="0"/>
              <a:buChar char="•"/>
              <a:defRPr/>
            </a:pPr>
            <a:r>
              <a:rPr lang="en-GB" dirty="0" smtClean="0"/>
              <a:t>What, if anything, have you been able to do since the launch?</a:t>
            </a:r>
          </a:p>
          <a:p>
            <a:pPr marL="182880" indent="-182880" fontAlgn="auto">
              <a:spcAft>
                <a:spcPts val="0"/>
              </a:spcAft>
              <a:buFont typeface="Arial" pitchFamily="34" charset="0"/>
              <a:buChar char="•"/>
              <a:defRPr/>
            </a:pPr>
            <a:r>
              <a:rPr lang="en-GB" dirty="0" smtClean="0"/>
              <a:t>What are your early plans?</a:t>
            </a:r>
          </a:p>
          <a:p>
            <a:pPr marL="182880" indent="-182880" fontAlgn="auto">
              <a:spcAft>
                <a:spcPts val="0"/>
              </a:spcAft>
              <a:buFont typeface="Arial" pitchFamily="34" charset="0"/>
              <a:buChar char="•"/>
              <a:defRPr/>
            </a:pPr>
            <a:r>
              <a:rPr lang="en-GB" dirty="0" smtClean="0"/>
              <a:t>What have you identified as your key priorities?</a:t>
            </a:r>
          </a:p>
          <a:p>
            <a:pPr marL="182880" indent="-182880" fontAlgn="auto">
              <a:spcAft>
                <a:spcPts val="0"/>
              </a:spcAft>
              <a:buFont typeface="Arial" pitchFamily="34" charset="0"/>
              <a:buChar char="•"/>
              <a:defRPr/>
            </a:pPr>
            <a:r>
              <a:rPr lang="en-GB" dirty="0" smtClean="0"/>
              <a:t>Do you have priorities in common?</a:t>
            </a:r>
          </a:p>
          <a:p>
            <a:pPr marL="182880" indent="-182880" fontAlgn="auto">
              <a:spcAft>
                <a:spcPts val="0"/>
              </a:spcAft>
              <a:buFont typeface="Arial" pitchFamily="34" charset="0"/>
              <a:buChar char="•"/>
              <a:defRPr/>
            </a:pPr>
            <a:endParaRPr lang="en-GB" dirty="0" smtClean="0"/>
          </a:p>
          <a:p>
            <a:pPr marL="182880" indent="-182880" fontAlgn="auto">
              <a:spcAft>
                <a:spcPts val="0"/>
              </a:spcAft>
              <a:buFont typeface="Arial" pitchFamily="34" charset="0"/>
              <a:buChar char="•"/>
              <a:defRPr/>
            </a:pPr>
            <a:endParaRPr lang="en-GB" dirty="0" smtClean="0"/>
          </a:p>
          <a:p>
            <a:pPr marL="182880" indent="-182880" fontAlgn="auto">
              <a:spcAft>
                <a:spcPts val="0"/>
              </a:spcAft>
              <a:buFont typeface="Arial" pitchFamily="34" charset="0"/>
              <a:buChar char="•"/>
              <a:defRPr/>
            </a:pPr>
            <a:endParaRPr lang="en-GB" dirty="0" smtClean="0"/>
          </a:p>
          <a:p>
            <a:pPr marL="182880" indent="-182880" fontAlgn="auto">
              <a:spcAft>
                <a:spcPts val="0"/>
              </a:spcAft>
              <a:buFont typeface="Arial" pitchFamily="34" charset="0"/>
              <a:buChar char="•"/>
              <a:defRPr/>
            </a:pPr>
            <a:endParaRPr lang="en-GB" dirty="0"/>
          </a:p>
        </p:txBody>
      </p:sp>
      <p:sp>
        <p:nvSpPr>
          <p:cNvPr id="31747"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Facilitating cross school visits</a:t>
            </a:r>
            <a:endParaRPr lang="en-GB" dirty="0"/>
          </a:p>
        </p:txBody>
      </p:sp>
      <p:sp>
        <p:nvSpPr>
          <p:cNvPr id="3" name="Content Placeholder 2"/>
          <p:cNvSpPr>
            <a:spLocks noGrp="1"/>
          </p:cNvSpPr>
          <p:nvPr>
            <p:ph idx="1"/>
          </p:nvPr>
        </p:nvSpPr>
        <p:spPr/>
        <p:txBody>
          <a:bodyPr>
            <a:normAutofit/>
          </a:bodyPr>
          <a:lstStyle/>
          <a:p>
            <a:pPr marL="0" indent="0">
              <a:buFont typeface="Arial" charset="0"/>
              <a:buNone/>
            </a:pPr>
            <a:r>
              <a:rPr lang="en-GB" smtClean="0"/>
              <a:t>Considering your early thoughts…</a:t>
            </a:r>
          </a:p>
          <a:p>
            <a:pPr marL="0" indent="0"/>
            <a:r>
              <a:rPr lang="en-GB" smtClean="0"/>
              <a:t>Are there any particular features of a curriculum that you would like to see in action?</a:t>
            </a:r>
          </a:p>
          <a:p>
            <a:pPr marL="0" indent="0"/>
            <a:r>
              <a:rPr lang="en-GB" smtClean="0"/>
              <a:t>Are there any particular features of your curriculum that you would like to offer?</a:t>
            </a:r>
          </a:p>
          <a:p>
            <a:pPr marL="0" indent="0">
              <a:buFont typeface="Arial" charset="0"/>
              <a:buNone/>
            </a:pPr>
            <a:endParaRPr lang="en-GB" smtClean="0"/>
          </a:p>
          <a:p>
            <a:pPr marL="0" indent="0">
              <a:buFont typeface="Arial" charset="0"/>
              <a:buNone/>
            </a:pPr>
            <a:r>
              <a:rPr lang="en-GB" smtClean="0">
                <a:solidFill>
                  <a:srgbClr val="C93125"/>
                </a:solidFill>
              </a:rPr>
              <a:t>Chesterton can offer…</a:t>
            </a:r>
          </a:p>
          <a:p>
            <a:pPr marL="0" indent="0">
              <a:buFont typeface="Arial" charset="0"/>
              <a:buNone/>
            </a:pPr>
            <a:endParaRPr lang="en-GB" smtClean="0">
              <a:solidFill>
                <a:srgbClr val="C93125"/>
              </a:solidFill>
            </a:endParaRPr>
          </a:p>
          <a:p>
            <a:pPr marL="0" indent="0">
              <a:buFont typeface="Arial" charset="0"/>
              <a:buNone/>
            </a:pPr>
            <a:r>
              <a:rPr lang="en-GB" smtClean="0">
                <a:solidFill>
                  <a:srgbClr val="42568D"/>
                </a:solidFill>
              </a:rPr>
              <a:t>Chesterton would like to meet (WLTM) a school where…</a:t>
            </a:r>
          </a:p>
          <a:p>
            <a:pPr marL="0" indent="0">
              <a:buFont typeface="Arial" charset="0"/>
              <a:buNone/>
            </a:pPr>
            <a:endParaRPr lang="en-GB" smtClean="0"/>
          </a:p>
          <a:p>
            <a:pPr marL="0" indent="0">
              <a:buFont typeface="Arial" charset="0"/>
              <a:buNone/>
            </a:pPr>
            <a:endParaRPr lang="en-GB" smtClean="0"/>
          </a:p>
        </p:txBody>
      </p:sp>
      <p:sp>
        <p:nvSpPr>
          <p:cNvPr id="33795"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a:t>N</a:t>
            </a:r>
            <a:r>
              <a:rPr lang="en-GB" dirty="0" smtClean="0"/>
              <a:t>ew attainment targets</a:t>
            </a:r>
            <a:endParaRPr lang="en-GB" dirty="0"/>
          </a:p>
        </p:txBody>
      </p:sp>
      <p:sp>
        <p:nvSpPr>
          <p:cNvPr id="34818" name="Content Placeholder 2"/>
          <p:cNvSpPr>
            <a:spLocks noGrp="1"/>
          </p:cNvSpPr>
          <p:nvPr>
            <p:ph idx="1"/>
          </p:nvPr>
        </p:nvSpPr>
        <p:spPr>
          <a:xfrm>
            <a:off x="457200" y="2420938"/>
            <a:ext cx="7620000" cy="3979862"/>
          </a:xfrm>
        </p:spPr>
        <p:txBody>
          <a:bodyPr/>
          <a:lstStyle/>
          <a:p>
            <a:pPr marL="0" indent="0">
              <a:buFont typeface="Arial" charset="0"/>
              <a:buNone/>
            </a:pPr>
            <a:r>
              <a:rPr lang="en-GB" sz="3200" smtClean="0"/>
              <a:t>The same for every subject:</a:t>
            </a:r>
          </a:p>
          <a:p>
            <a:pPr marL="0" indent="0">
              <a:buFont typeface="Arial" charset="0"/>
              <a:buNone/>
            </a:pPr>
            <a:r>
              <a:rPr lang="en-GB" sz="3200" smtClean="0"/>
              <a:t>‘By the end of each key stage, pupils are expected to know, apply and understand the matters, skills and processes specified in the relevant programme of study’.</a:t>
            </a:r>
          </a:p>
        </p:txBody>
      </p:sp>
      <p:sp>
        <p:nvSpPr>
          <p:cNvPr id="34819"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Exploring assessment</a:t>
            </a:r>
            <a:endParaRPr lang="en-GB" dirty="0"/>
          </a:p>
        </p:txBody>
      </p:sp>
      <p:sp>
        <p:nvSpPr>
          <p:cNvPr id="3" name="Content Placeholder 2"/>
          <p:cNvSpPr>
            <a:spLocks noGrp="1"/>
          </p:cNvSpPr>
          <p:nvPr>
            <p:ph idx="1"/>
          </p:nvPr>
        </p:nvSpPr>
        <p:spPr/>
        <p:txBody>
          <a:bodyPr rtlCol="0">
            <a:normAutofit lnSpcReduction="10000"/>
          </a:bodyPr>
          <a:lstStyle/>
          <a:p>
            <a:pPr marL="182880" indent="-182880" fontAlgn="auto">
              <a:spcAft>
                <a:spcPts val="0"/>
              </a:spcAft>
              <a:buFont typeface="Arial" pitchFamily="34" charset="0"/>
              <a:buChar char="•"/>
              <a:defRPr/>
            </a:pPr>
            <a:r>
              <a:rPr lang="en-GB" dirty="0" smtClean="0"/>
              <a:t>Look at the </a:t>
            </a:r>
            <a:r>
              <a:rPr lang="en-GB" dirty="0" err="1" smtClean="0"/>
              <a:t>PoS</a:t>
            </a:r>
            <a:r>
              <a:rPr lang="en-GB" dirty="0" smtClean="0"/>
              <a:t> for English, mathematics or science for year 4.</a:t>
            </a:r>
          </a:p>
          <a:p>
            <a:pPr marL="182880" indent="-182880" fontAlgn="auto">
              <a:spcAft>
                <a:spcPts val="0"/>
              </a:spcAft>
              <a:buFont typeface="Arial" pitchFamily="34" charset="0"/>
              <a:buChar char="•"/>
              <a:defRPr/>
            </a:pPr>
            <a:r>
              <a:rPr lang="en-GB" dirty="0" smtClean="0"/>
              <a:t>Putting yourself in the shoes of the year 4 teacher think through the process of using the </a:t>
            </a:r>
            <a:r>
              <a:rPr lang="en-GB" dirty="0" err="1" smtClean="0"/>
              <a:t>PoS</a:t>
            </a:r>
            <a:r>
              <a:rPr lang="en-GB" dirty="0" smtClean="0"/>
              <a:t> like APP</a:t>
            </a:r>
          </a:p>
          <a:p>
            <a:pPr marL="182880" indent="-182880" fontAlgn="auto">
              <a:spcAft>
                <a:spcPts val="0"/>
              </a:spcAft>
              <a:buFont typeface="Arial" pitchFamily="34" charset="0"/>
              <a:buChar char="•"/>
              <a:defRPr/>
            </a:pPr>
            <a:endParaRPr lang="en-GB" dirty="0"/>
          </a:p>
          <a:p>
            <a:pPr marL="182880" indent="-182880" fontAlgn="auto">
              <a:spcAft>
                <a:spcPts val="0"/>
              </a:spcAft>
              <a:buFont typeface="Arial" pitchFamily="34" charset="0"/>
              <a:buChar char="•"/>
              <a:defRPr/>
            </a:pPr>
            <a:r>
              <a:rPr lang="en-GB" dirty="0" smtClean="0"/>
              <a:t>Would it be possible to ‘level’ a child’s work as being low, securely or high within the year group?</a:t>
            </a:r>
          </a:p>
          <a:p>
            <a:pPr marL="182880" indent="-182880" fontAlgn="auto">
              <a:spcAft>
                <a:spcPts val="0"/>
              </a:spcAft>
              <a:buFont typeface="Arial" pitchFamily="34" charset="0"/>
              <a:buChar char="•"/>
              <a:defRPr/>
            </a:pPr>
            <a:r>
              <a:rPr lang="en-GB" dirty="0" smtClean="0"/>
              <a:t>What is positive about this approach?</a:t>
            </a:r>
          </a:p>
          <a:p>
            <a:pPr marL="182880" indent="-182880" fontAlgn="auto">
              <a:spcAft>
                <a:spcPts val="0"/>
              </a:spcAft>
              <a:buFont typeface="Arial" pitchFamily="34" charset="0"/>
              <a:buChar char="•"/>
              <a:defRPr/>
            </a:pPr>
            <a:r>
              <a:rPr lang="en-GB" dirty="0" smtClean="0"/>
              <a:t>What are the barriers to approaching assessment in this way?</a:t>
            </a:r>
          </a:p>
          <a:p>
            <a:pPr marL="182880" indent="-182880" fontAlgn="auto">
              <a:spcAft>
                <a:spcPts val="0"/>
              </a:spcAft>
              <a:buFont typeface="Arial" pitchFamily="34" charset="0"/>
              <a:buChar char="•"/>
              <a:defRPr/>
            </a:pPr>
            <a:r>
              <a:rPr lang="en-GB" dirty="0" smtClean="0"/>
              <a:t>Are there any other approaches that may be useful to explore?</a:t>
            </a:r>
          </a:p>
          <a:p>
            <a:pPr marL="182880" indent="-182880" fontAlgn="auto">
              <a:spcAft>
                <a:spcPts val="0"/>
              </a:spcAft>
              <a:buFont typeface="Arial" pitchFamily="34" charset="0"/>
              <a:buChar char="•"/>
              <a:defRPr/>
            </a:pPr>
            <a:endParaRPr lang="en-GB" dirty="0"/>
          </a:p>
        </p:txBody>
      </p:sp>
      <p:sp>
        <p:nvSpPr>
          <p:cNvPr id="36867"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Facilitating cross school visits part 2</a:t>
            </a:r>
            <a:endParaRPr lang="en-GB" dirty="0"/>
          </a:p>
        </p:txBody>
      </p:sp>
      <p:sp>
        <p:nvSpPr>
          <p:cNvPr id="38914" name="Content Placeholder 2"/>
          <p:cNvSpPr>
            <a:spLocks noGrp="1"/>
          </p:cNvSpPr>
          <p:nvPr>
            <p:ph idx="1"/>
          </p:nvPr>
        </p:nvSpPr>
        <p:spPr/>
        <p:txBody>
          <a:bodyPr/>
          <a:lstStyle/>
          <a:p>
            <a:endParaRPr lang="en-GB" smtClean="0"/>
          </a:p>
          <a:p>
            <a:r>
              <a:rPr lang="en-GB" smtClean="0"/>
              <a:t>Read the WLTMs </a:t>
            </a:r>
          </a:p>
          <a:p>
            <a:r>
              <a:rPr lang="en-GB" smtClean="0"/>
              <a:t>Could you offer a visit to show this practice?</a:t>
            </a:r>
          </a:p>
          <a:p>
            <a:endParaRPr lang="en-GB" smtClean="0"/>
          </a:p>
        </p:txBody>
      </p:sp>
      <p:sp>
        <p:nvSpPr>
          <p:cNvPr id="38915"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GB"/>
              <a:t>Wandsworth Children's Services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Rot="1" noChangeArrowheads="1"/>
          </p:cNvSpPr>
          <p:nvPr>
            <p:ph type="title"/>
          </p:nvPr>
        </p:nvSpPr>
        <p:spPr/>
        <p:txBody>
          <a:bodyPr/>
          <a:lstStyle/>
          <a:p>
            <a:pPr eaLnBrk="1" hangingPunct="1">
              <a:defRPr/>
            </a:pPr>
            <a:r>
              <a:rPr lang="en-GB" sz="4800">
                <a:solidFill>
                  <a:srgbClr val="CC66FF"/>
                </a:solidFill>
                <a:latin typeface="Britannic Bold" pitchFamily="34" charset="0"/>
              </a:rPr>
              <a:t>Resourcing the Curriculum</a:t>
            </a:r>
          </a:p>
        </p:txBody>
      </p:sp>
      <p:sp>
        <p:nvSpPr>
          <p:cNvPr id="2054" name="Rectangle 6"/>
          <p:cNvSpPr>
            <a:spLocks noGrp="1" noRot="1" noChangeArrowheads="1"/>
          </p:cNvSpPr>
          <p:nvPr>
            <p:ph type="body" idx="1"/>
          </p:nvPr>
        </p:nvSpPr>
        <p:spPr/>
        <p:txBody>
          <a:bodyPr/>
          <a:lstStyle/>
          <a:p>
            <a:pPr eaLnBrk="1" hangingPunct="1">
              <a:defRPr/>
            </a:pPr>
            <a:endParaRPr lang="en-US"/>
          </a:p>
        </p:txBody>
      </p:sp>
      <p:pic>
        <p:nvPicPr>
          <p:cNvPr id="39939" name="Picture 5" descr="CT003507"/>
          <p:cNvPicPr>
            <a:picLocks noChangeAspect="1" noChangeArrowheads="1"/>
          </p:cNvPicPr>
          <p:nvPr/>
        </p:nvPicPr>
        <p:blipFill>
          <a:blip r:embed="rId2"/>
          <a:srcRect/>
          <a:stretch>
            <a:fillRect/>
          </a:stretch>
        </p:blipFill>
        <p:spPr bwMode="auto">
          <a:xfrm>
            <a:off x="684213" y="1557338"/>
            <a:ext cx="8088312" cy="43211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Clouds">
  <a:themeElements>
    <a:clrScheme name="Cloud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Cloud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loud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Clouds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Clouds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Clouds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Clouds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Clouds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Clouds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Clouds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Clouds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765</TotalTime>
  <Words>987</Words>
  <Application>Microsoft Office PowerPoint</Application>
  <PresentationFormat>On-screen Show (4:3)</PresentationFormat>
  <Paragraphs>164</Paragraphs>
  <Slides>23</Slides>
  <Notes>6</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Clarity</vt:lpstr>
      <vt:lpstr>Clouds</vt:lpstr>
      <vt:lpstr>The new National Curriculum for primary schools</vt:lpstr>
      <vt:lpstr>Agenda</vt:lpstr>
      <vt:lpstr>Aims of the cluster groups</vt:lpstr>
      <vt:lpstr>Where are you up to?</vt:lpstr>
      <vt:lpstr>Facilitating cross school visits</vt:lpstr>
      <vt:lpstr>New attainment targets</vt:lpstr>
      <vt:lpstr>Exploring assessment</vt:lpstr>
      <vt:lpstr>Facilitating cross school visits part 2</vt:lpstr>
      <vt:lpstr>Resourcing the Curriculum</vt:lpstr>
      <vt:lpstr>Planning Ahead</vt:lpstr>
      <vt:lpstr>Creative – but cautious</vt:lpstr>
      <vt:lpstr>What do we have in school?</vt:lpstr>
      <vt:lpstr>What is available outside?</vt:lpstr>
      <vt:lpstr>Online Sources</vt:lpstr>
      <vt:lpstr>Power of Reading</vt:lpstr>
      <vt:lpstr>Child/Nursery Education</vt:lpstr>
      <vt:lpstr>Times Educational Supplement</vt:lpstr>
      <vt:lpstr>Pass it around!</vt:lpstr>
      <vt:lpstr>English – Mathematics – Science - Computing</vt:lpstr>
      <vt:lpstr>Curriculum Updates </vt:lpstr>
      <vt:lpstr>Curriculum Development Groups- Updates</vt:lpstr>
      <vt:lpstr>Timetable of changes</vt:lpstr>
      <vt:lpstr>Keeping updated</vt:lpstr>
    </vt:vector>
  </TitlesOfParts>
  <Company>Wandsworth Borough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proposed new National Curriculum for primary schools</dc:title>
  <dc:creator>Fitzpatrick, Elizabeth</dc:creator>
  <cp:lastModifiedBy>Salmon, Davina</cp:lastModifiedBy>
  <cp:revision>71</cp:revision>
  <cp:lastPrinted>2013-09-24T09:32:35Z</cp:lastPrinted>
  <dcterms:created xsi:type="dcterms:W3CDTF">2013-03-08T12:00:45Z</dcterms:created>
  <dcterms:modified xsi:type="dcterms:W3CDTF">2013-10-10T13:37:43Z</dcterms:modified>
</cp:coreProperties>
</file>